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8"/>
  </p:notesMasterIdLst>
  <p:sldIdLst>
    <p:sldId id="256" r:id="rId2"/>
    <p:sldId id="258" r:id="rId3"/>
    <p:sldId id="260" r:id="rId4"/>
    <p:sldId id="299" r:id="rId5"/>
    <p:sldId id="300" r:id="rId6"/>
    <p:sldId id="296" r:id="rId7"/>
    <p:sldId id="302" r:id="rId8"/>
    <p:sldId id="303" r:id="rId9"/>
    <p:sldId id="324" r:id="rId10"/>
    <p:sldId id="325" r:id="rId11"/>
    <p:sldId id="297" r:id="rId12"/>
    <p:sldId id="306" r:id="rId13"/>
    <p:sldId id="313" r:id="rId14"/>
    <p:sldId id="323" r:id="rId15"/>
    <p:sldId id="308" r:id="rId16"/>
    <p:sldId id="309" r:id="rId17"/>
    <p:sldId id="310" r:id="rId18"/>
    <p:sldId id="312" r:id="rId19"/>
    <p:sldId id="298" r:id="rId20"/>
    <p:sldId id="314" r:id="rId21"/>
    <p:sldId id="316" r:id="rId22"/>
    <p:sldId id="322" r:id="rId23"/>
    <p:sldId id="321" r:id="rId24"/>
    <p:sldId id="318" r:id="rId25"/>
    <p:sldId id="320" r:id="rId26"/>
    <p:sldId id="319" r:id="rId27"/>
  </p:sldIdLst>
  <p:sldSz cx="9144000" cy="5143500" type="screen16x9"/>
  <p:notesSz cx="6858000" cy="9144000"/>
  <p:embeddedFontLst>
    <p:embeddedFont>
      <p:font typeface="DM Sans" pitchFamily="2" charset="77"/>
      <p:regular r:id="rId29"/>
      <p:bold r:id="rId30"/>
      <p:italic r:id="rId31"/>
      <p:boldItalic r:id="rId32"/>
    </p:embeddedFont>
    <p:embeddedFont>
      <p:font typeface="DM Sans Medium" pitchFamily="2" charset="77"/>
      <p:regular r:id="rId33"/>
      <p:bold r:id="rId34"/>
      <p:italic r:id="rId35"/>
      <p:boldItalic r:id="rId36"/>
    </p:embeddedFont>
    <p:embeddedFont>
      <p:font typeface="Krub" pitchFamily="2" charset="-34"/>
      <p:regular r:id="rId37"/>
      <p:bold r:id="rId38"/>
      <p:italic r:id="rId39"/>
      <p:boldItalic r:id="rId40"/>
    </p:embeddedFont>
    <p:embeddedFont>
      <p:font typeface="Krub Medium" panose="020B0604020202020204" pitchFamily="34" charset="0"/>
      <p:regular r:id="rId41"/>
      <p:italic r:id="rId42"/>
    </p:embeddedFont>
    <p:embeddedFont>
      <p:font typeface="Krub SemiBold" panose="020B0604020202020204" pitchFamily="3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Raleway" pitchFamily="2" charset="77"/>
      <p:regular r:id="rId51"/>
      <p:bold r:id="rId52"/>
      <p:italic r:id="rId53"/>
      <p:boldItalic r:id="rId54"/>
    </p:embeddedFont>
    <p:embeddedFont>
      <p:font typeface="Schibsted Grotesk Medium" panose="02000506030000020004" pitchFamily="2" charset="0"/>
      <p:regular r:id="rId55"/>
      <p:bold r:id="rId56"/>
      <p:italic r:id="rId56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A00E42-64DA-4F88-9AA4-911ED0D9CE55}">
  <a:tblStyle styleId="{1EA00E42-64DA-4F88-9AA4-911ED0D9CE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3BE666E-1F6E-4646-84B8-9126502C2C1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1"/>
    <p:restoredTop sz="96308"/>
  </p:normalViewPr>
  <p:slideViewPr>
    <p:cSldViewPr snapToGrid="0">
      <p:cViewPr varScale="1">
        <p:scale>
          <a:sx n="173" d="100"/>
          <a:sy n="173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770" name="Google Shape;177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7D761-3C41-AEC3-89C3-07368B119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628D851-3898-6709-3061-2917CD42AE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pt-PT"/>
          </a:p>
        </p:txBody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514681FF-7C72-11C5-64BD-8E242BCC2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3723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A6D98-0641-9CF4-CFAE-AD0C71FCB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17AE3788-64EF-3E03-FB63-855D946C0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pt-PT"/>
          </a:p>
        </p:txBody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FD4A780C-2C23-0E35-0E31-490DF2F61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5574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886" name="Google Shape;188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950" name="Google Shape;195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>
          <a:extLst>
            <a:ext uri="{FF2B5EF4-FFF2-40B4-BE49-F238E27FC236}">
              <a16:creationId xmlns:a16="http://schemas.microsoft.com/office/drawing/2014/main" id="{FF3DDB78-8DA1-6037-D7B7-E2EC3E49E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54dda1946d_6_308:notes">
            <a:extLst>
              <a:ext uri="{FF2B5EF4-FFF2-40B4-BE49-F238E27FC236}">
                <a16:creationId xmlns:a16="http://schemas.microsoft.com/office/drawing/2014/main" id="{F9376396-7CFD-B012-2ED3-011CBF88D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950" name="Google Shape;1950;g54dda1946d_6_308:notes">
            <a:extLst>
              <a:ext uri="{FF2B5EF4-FFF2-40B4-BE49-F238E27FC236}">
                <a16:creationId xmlns:a16="http://schemas.microsoft.com/office/drawing/2014/main" id="{00EF2C0C-9260-2BC8-4B50-11230A0B9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836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>
          <a:extLst>
            <a:ext uri="{FF2B5EF4-FFF2-40B4-BE49-F238E27FC236}">
              <a16:creationId xmlns:a16="http://schemas.microsoft.com/office/drawing/2014/main" id="{E08EB138-1496-6BD0-A8D5-00AE56D2C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54dda1946d_6_308:notes">
            <a:extLst>
              <a:ext uri="{FF2B5EF4-FFF2-40B4-BE49-F238E27FC236}">
                <a16:creationId xmlns:a16="http://schemas.microsoft.com/office/drawing/2014/main" id="{3CA768EA-F9B5-F1D3-395F-FB8F505921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950" name="Google Shape;1950;g54dda1946d_6_308:notes">
            <a:extLst>
              <a:ext uri="{FF2B5EF4-FFF2-40B4-BE49-F238E27FC236}">
                <a16:creationId xmlns:a16="http://schemas.microsoft.com/office/drawing/2014/main" id="{3D98D9D7-4814-56F6-4EEC-F73AE2F34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184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>
          <a:extLst>
            <a:ext uri="{FF2B5EF4-FFF2-40B4-BE49-F238E27FC236}">
              <a16:creationId xmlns:a16="http://schemas.microsoft.com/office/drawing/2014/main" id="{982F5304-D66D-0380-1FB9-5D1F620CE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54dda1946d_6_308:notes">
            <a:extLst>
              <a:ext uri="{FF2B5EF4-FFF2-40B4-BE49-F238E27FC236}">
                <a16:creationId xmlns:a16="http://schemas.microsoft.com/office/drawing/2014/main" id="{0FD0ED7C-A9CA-FE63-51E6-BE99786893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950" name="Google Shape;1950;g54dda1946d_6_308:notes">
            <a:extLst>
              <a:ext uri="{FF2B5EF4-FFF2-40B4-BE49-F238E27FC236}">
                <a16:creationId xmlns:a16="http://schemas.microsoft.com/office/drawing/2014/main" id="{D349F1BD-4D0C-9B4D-A9E1-3C114D30F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37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pt-PT"/>
          </a:p>
        </p:txBody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93911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endParaRPr lang="pt-PT"/>
          </a:p>
        </p:txBody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587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>
          <a:extLst>
            <a:ext uri="{FF2B5EF4-FFF2-40B4-BE49-F238E27FC236}">
              <a16:creationId xmlns:a16="http://schemas.microsoft.com/office/drawing/2014/main" id="{3F66C87C-CE7D-612F-F2BA-55C8D722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54dda1946d_6_308:notes">
            <a:extLst>
              <a:ext uri="{FF2B5EF4-FFF2-40B4-BE49-F238E27FC236}">
                <a16:creationId xmlns:a16="http://schemas.microsoft.com/office/drawing/2014/main" id="{216EA5C6-5AD1-640F-D5A4-A1AB86B2E6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pt-PT"/>
          </a:p>
        </p:txBody>
      </p:sp>
      <p:sp>
        <p:nvSpPr>
          <p:cNvPr id="1950" name="Google Shape;1950;g54dda1946d_6_308:notes">
            <a:extLst>
              <a:ext uri="{FF2B5EF4-FFF2-40B4-BE49-F238E27FC236}">
                <a16:creationId xmlns:a16="http://schemas.microsoft.com/office/drawing/2014/main" id="{EF49E03D-23DB-9288-DE48-8E9417BDA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697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32675" y="948175"/>
            <a:ext cx="4113600" cy="26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Krub Medium"/>
              <a:buNone/>
              <a:defRPr sz="6500">
                <a:latin typeface="Krub"/>
                <a:ea typeface="Krub"/>
                <a:cs typeface="Krub"/>
                <a:sym typeface="Kru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32675" y="3719550"/>
            <a:ext cx="4113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  <a:latin typeface="Schibsted Grotesk Medium"/>
                <a:ea typeface="Schibsted Grotesk Medium"/>
                <a:cs typeface="Schibsted Grotesk Medium"/>
                <a:sym typeface="Schibsted Grotesk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32950" y="288834"/>
            <a:ext cx="8878100" cy="4565827"/>
            <a:chOff x="132949" y="231750"/>
            <a:chExt cx="8878100" cy="4680019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86" extrusionOk="0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1" extrusionOk="0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6" h="689866" extrusionOk="0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avLst/>
                <a:gdLst/>
                <a:ahLst/>
                <a:cxnLst/>
                <a:rect l="l" t="t" r="r" b="b"/>
                <a:pathLst>
                  <a:path w="4117180" h="6318616" extrusionOk="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20" extrusionOk="0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6" name="Google Shape;56;p2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57" name="Google Shape;57;p2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2" extrusionOk="0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2" h="95473" extrusionOk="0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7" name="Google Shape;67;p2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5" h="689866" extrusionOk="0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3" h="121060" extrusionOk="0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avLst/>
                <a:gdLst/>
                <a:ahLst/>
                <a:cxnLst/>
                <a:rect l="l" t="t" r="r" b="b"/>
                <a:pathLst>
                  <a:path w="4117179" h="6318550" extrusionOk="0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2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97" name="Google Shape;97;p2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2380200" y="356545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title" idx="2" hasCustomPrompt="1"/>
          </p:nvPr>
        </p:nvSpPr>
        <p:spPr>
          <a:xfrm>
            <a:off x="961200" y="3622275"/>
            <a:ext cx="1235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3"/>
          <p:cNvSpPr>
            <a:spLocks noGrp="1"/>
          </p:cNvSpPr>
          <p:nvPr>
            <p:ph type="pic" idx="3"/>
          </p:nvPr>
        </p:nvSpPr>
        <p:spPr>
          <a:xfrm>
            <a:off x="1039975" y="618150"/>
            <a:ext cx="7036800" cy="2637900"/>
          </a:xfrm>
          <a:prstGeom prst="round1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grpSp>
        <p:nvGrpSpPr>
          <p:cNvPr id="108" name="Google Shape;108;p3"/>
          <p:cNvGrpSpPr/>
          <p:nvPr/>
        </p:nvGrpSpPr>
        <p:grpSpPr>
          <a:xfrm>
            <a:off x="132950" y="288834"/>
            <a:ext cx="8878100" cy="4565827"/>
            <a:chOff x="132949" y="231750"/>
            <a:chExt cx="8878100" cy="4680019"/>
          </a:xfrm>
        </p:grpSpPr>
        <p:grpSp>
          <p:nvGrpSpPr>
            <p:cNvPr id="109" name="Google Shape;109;p3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10" name="Google Shape;110;p3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86" extrusionOk="0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1" name="Google Shape;111;p3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12" name="Google Shape;112;p3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1" extrusionOk="0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" name="Google Shape;113;p3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" name="Google Shape;114;p3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" name="Google Shape;115;p3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" name="Google Shape;116;p3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" name="Google Shape;117;p3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" name="Google Shape;118;p3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" name="Google Shape;119;p3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0" name="Google Shape;120;p3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1" name="Google Shape;121;p3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2" name="Google Shape;122;p3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6" h="689866" extrusionOk="0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avLst/>
                <a:gdLst/>
                <a:ahLst/>
                <a:cxnLst/>
                <a:rect l="l" t="t" r="r" b="b"/>
                <a:pathLst>
                  <a:path w="4117180" h="6318616" extrusionOk="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3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20" extrusionOk="0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3" name="Google Shape;153;p3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54" name="Google Shape;154;p3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2" extrusionOk="0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3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56;p3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57;p3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3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2" h="95473" extrusionOk="0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4" name="Google Shape;164;p3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5" h="689866" extrusionOk="0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3" h="121060" extrusionOk="0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avLst/>
                <a:gdLst/>
                <a:ahLst/>
                <a:cxnLst/>
                <a:rect l="l" t="t" r="r" b="b"/>
                <a:pathLst>
                  <a:path w="4117179" h="6318550" extrusionOk="0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" name="Google Shape;193;p3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94" name="Google Shape;194;p3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97" name="Google Shape;197;p3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98" name="Google Shape;198;p3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5"/>
          <p:cNvGrpSpPr/>
          <p:nvPr/>
        </p:nvGrpSpPr>
        <p:grpSpPr>
          <a:xfrm>
            <a:off x="132950" y="288834"/>
            <a:ext cx="8878100" cy="4565827"/>
            <a:chOff x="132949" y="231750"/>
            <a:chExt cx="8878100" cy="4680019"/>
          </a:xfrm>
        </p:grpSpPr>
        <p:grpSp>
          <p:nvGrpSpPr>
            <p:cNvPr id="299" name="Google Shape;299;p5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300" name="Google Shape;300;p5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86" extrusionOk="0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1" name="Google Shape;301;p5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302" name="Google Shape;302;p5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1" extrusionOk="0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303;p5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304;p5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305;p5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306;p5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307;p5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308;p5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309;p5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310;p5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311;p5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12" name="Google Shape;312;p5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5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5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5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6" h="689866" extrusionOk="0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5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5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avLst/>
                <a:gdLst/>
                <a:ahLst/>
                <a:cxnLst/>
                <a:rect l="l" t="t" r="r" b="b"/>
                <a:pathLst>
                  <a:path w="4117180" h="6318616" extrusionOk="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5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342" name="Google Shape;342;p5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20" extrusionOk="0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3" name="Google Shape;343;p5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344" name="Google Shape;344;p5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2" extrusionOk="0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" name="Google Shape;346;p5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5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5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5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2" h="95473" extrusionOk="0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54" name="Google Shape;354;p5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5" h="689866" extrusionOk="0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3" h="121060" extrusionOk="0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avLst/>
                <a:gdLst/>
                <a:ahLst/>
                <a:cxnLst/>
                <a:rect l="l" t="t" r="r" b="b"/>
                <a:pathLst>
                  <a:path w="4117179" h="6318550" extrusionOk="0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5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384" name="Google Shape;384;p5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87" name="Google Shape;387;p5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388" name="Google Shape;388;p5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subTitle" idx="1"/>
          </p:nvPr>
        </p:nvSpPr>
        <p:spPr>
          <a:xfrm>
            <a:off x="4296725" y="3253900"/>
            <a:ext cx="3678900" cy="10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ubTitle" idx="2"/>
          </p:nvPr>
        </p:nvSpPr>
        <p:spPr>
          <a:xfrm>
            <a:off x="4296725" y="1524450"/>
            <a:ext cx="3678900" cy="10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subTitle" idx="3"/>
          </p:nvPr>
        </p:nvSpPr>
        <p:spPr>
          <a:xfrm>
            <a:off x="4296725" y="1118150"/>
            <a:ext cx="36789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5" name="Google Shape;395;p5"/>
          <p:cNvSpPr txBox="1">
            <a:spLocks noGrp="1"/>
          </p:cNvSpPr>
          <p:nvPr>
            <p:ph type="subTitle" idx="4"/>
          </p:nvPr>
        </p:nvSpPr>
        <p:spPr>
          <a:xfrm>
            <a:off x="4296728" y="2847600"/>
            <a:ext cx="36789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10"/>
          <p:cNvGrpSpPr/>
          <p:nvPr/>
        </p:nvGrpSpPr>
        <p:grpSpPr>
          <a:xfrm>
            <a:off x="132950" y="288834"/>
            <a:ext cx="8878100" cy="4565827"/>
            <a:chOff x="132949" y="231750"/>
            <a:chExt cx="8878100" cy="4680019"/>
          </a:xfrm>
        </p:grpSpPr>
        <p:grpSp>
          <p:nvGrpSpPr>
            <p:cNvPr id="687" name="Google Shape;687;p10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688" name="Google Shape;688;p10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86" extrusionOk="0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89" name="Google Shape;689;p10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690" name="Google Shape;690;p10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1" extrusionOk="0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2" name="Google Shape;692;p10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3" name="Google Shape;693;p10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4" name="Google Shape;694;p10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5" name="Google Shape;695;p10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00" name="Google Shape;700;p10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0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0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0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0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0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0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0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0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0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0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0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6" h="689866" extrusionOk="0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0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0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0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0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avLst/>
                <a:gdLst/>
                <a:ahLst/>
                <a:cxnLst/>
                <a:rect l="l" t="t" r="r" b="b"/>
                <a:pathLst>
                  <a:path w="4117180" h="6318616" extrusionOk="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0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730" name="Google Shape;730;p10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20" extrusionOk="0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31" name="Google Shape;731;p10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732" name="Google Shape;732;p10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2" extrusionOk="0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3" name="Google Shape;733;p10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4" name="Google Shape;734;p10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5" name="Google Shape;735;p10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6" name="Google Shape;736;p10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7" name="Google Shape;737;p10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8" name="Google Shape;738;p10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9" name="Google Shape;739;p10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0" name="Google Shape;740;p10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1" name="Google Shape;741;p10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2" h="95473" extrusionOk="0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42" name="Google Shape;742;p10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0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0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0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10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10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0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5" h="689866" extrusionOk="0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0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10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0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10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10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0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0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0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0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3" h="121060" extrusionOk="0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10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10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0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0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0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0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avLst/>
                <a:gdLst/>
                <a:ahLst/>
                <a:cxnLst/>
                <a:rect l="l" t="t" r="r" b="b"/>
                <a:pathLst>
                  <a:path w="4117179" h="6318550" extrusionOk="0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10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10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1" name="Google Shape;771;p10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772" name="Google Shape;772;p10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3" name="Google Shape;773;p10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4" name="Google Shape;774;p10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75" name="Google Shape;775;p10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776" name="Google Shape;776;p10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7" name="Google Shape;777;p10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8" name="Google Shape;778;p10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779" name="Google Shape;779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10"/>
          <p:cNvSpPr txBox="1">
            <a:spLocks noGrp="1"/>
          </p:cNvSpPr>
          <p:nvPr>
            <p:ph type="title" idx="2" hasCustomPrompt="1"/>
          </p:nvPr>
        </p:nvSpPr>
        <p:spPr>
          <a:xfrm>
            <a:off x="1089350" y="1921775"/>
            <a:ext cx="734700" cy="40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1" name="Google Shape;781;p10"/>
          <p:cNvSpPr txBox="1">
            <a:spLocks noGrp="1"/>
          </p:cNvSpPr>
          <p:nvPr>
            <p:ph type="subTitle" idx="1"/>
          </p:nvPr>
        </p:nvSpPr>
        <p:spPr>
          <a:xfrm>
            <a:off x="1824050" y="1868225"/>
            <a:ext cx="26664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2" name="Google Shape;782;p10"/>
          <p:cNvSpPr txBox="1">
            <a:spLocks noGrp="1"/>
          </p:cNvSpPr>
          <p:nvPr>
            <p:ph type="title" idx="3" hasCustomPrompt="1"/>
          </p:nvPr>
        </p:nvSpPr>
        <p:spPr>
          <a:xfrm>
            <a:off x="1089350" y="2716525"/>
            <a:ext cx="734700" cy="40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3" name="Google Shape;783;p10"/>
          <p:cNvSpPr txBox="1">
            <a:spLocks noGrp="1"/>
          </p:cNvSpPr>
          <p:nvPr>
            <p:ph type="subTitle" idx="4"/>
          </p:nvPr>
        </p:nvSpPr>
        <p:spPr>
          <a:xfrm>
            <a:off x="1824050" y="2662975"/>
            <a:ext cx="26664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4" name="Google Shape;784;p10"/>
          <p:cNvSpPr txBox="1">
            <a:spLocks noGrp="1"/>
          </p:cNvSpPr>
          <p:nvPr>
            <p:ph type="title" idx="5" hasCustomPrompt="1"/>
          </p:nvPr>
        </p:nvSpPr>
        <p:spPr>
          <a:xfrm>
            <a:off x="1089350" y="3511275"/>
            <a:ext cx="734700" cy="40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5" name="Google Shape;785;p10"/>
          <p:cNvSpPr txBox="1">
            <a:spLocks noGrp="1"/>
          </p:cNvSpPr>
          <p:nvPr>
            <p:ph type="subTitle" idx="6"/>
          </p:nvPr>
        </p:nvSpPr>
        <p:spPr>
          <a:xfrm>
            <a:off x="1824050" y="3457725"/>
            <a:ext cx="26664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6" name="Google Shape;786;p10"/>
          <p:cNvSpPr txBox="1">
            <a:spLocks noGrp="1"/>
          </p:cNvSpPr>
          <p:nvPr>
            <p:ph type="title" idx="7" hasCustomPrompt="1"/>
          </p:nvPr>
        </p:nvSpPr>
        <p:spPr>
          <a:xfrm>
            <a:off x="4909075" y="1921775"/>
            <a:ext cx="734700" cy="40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7" name="Google Shape;787;p10"/>
          <p:cNvSpPr txBox="1">
            <a:spLocks noGrp="1"/>
          </p:cNvSpPr>
          <p:nvPr>
            <p:ph type="subTitle" idx="8"/>
          </p:nvPr>
        </p:nvSpPr>
        <p:spPr>
          <a:xfrm>
            <a:off x="5643775" y="1868225"/>
            <a:ext cx="26664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8" name="Google Shape;788;p10"/>
          <p:cNvSpPr txBox="1">
            <a:spLocks noGrp="1"/>
          </p:cNvSpPr>
          <p:nvPr>
            <p:ph type="title" idx="9" hasCustomPrompt="1"/>
          </p:nvPr>
        </p:nvSpPr>
        <p:spPr>
          <a:xfrm>
            <a:off x="4909075" y="2716525"/>
            <a:ext cx="734700" cy="40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9" name="Google Shape;789;p10"/>
          <p:cNvSpPr txBox="1">
            <a:spLocks noGrp="1"/>
          </p:cNvSpPr>
          <p:nvPr>
            <p:ph type="subTitle" idx="13"/>
          </p:nvPr>
        </p:nvSpPr>
        <p:spPr>
          <a:xfrm>
            <a:off x="5643775" y="2662975"/>
            <a:ext cx="26664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0" name="Google Shape;790;p10"/>
          <p:cNvSpPr txBox="1">
            <a:spLocks noGrp="1"/>
          </p:cNvSpPr>
          <p:nvPr>
            <p:ph type="title" idx="14" hasCustomPrompt="1"/>
          </p:nvPr>
        </p:nvSpPr>
        <p:spPr>
          <a:xfrm>
            <a:off x="4909075" y="3511275"/>
            <a:ext cx="734700" cy="40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1" name="Google Shape;791;p10"/>
          <p:cNvSpPr txBox="1">
            <a:spLocks noGrp="1"/>
          </p:cNvSpPr>
          <p:nvPr>
            <p:ph type="subTitle" idx="15"/>
          </p:nvPr>
        </p:nvSpPr>
        <p:spPr>
          <a:xfrm>
            <a:off x="5643775" y="3457725"/>
            <a:ext cx="26664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3" name="Google Shape;1493;p18"/>
          <p:cNvGrpSpPr/>
          <p:nvPr/>
        </p:nvGrpSpPr>
        <p:grpSpPr>
          <a:xfrm>
            <a:off x="132950" y="288834"/>
            <a:ext cx="8878100" cy="4565827"/>
            <a:chOff x="132949" y="231750"/>
            <a:chExt cx="8878100" cy="4680019"/>
          </a:xfrm>
        </p:grpSpPr>
        <p:grpSp>
          <p:nvGrpSpPr>
            <p:cNvPr id="1494" name="Google Shape;1494;p18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495" name="Google Shape;1495;p18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86" extrusionOk="0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96" name="Google Shape;1496;p18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497" name="Google Shape;1497;p18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1" extrusionOk="0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8" name="Google Shape;1498;p18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9" name="Google Shape;1499;p18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0" name="Google Shape;1500;p18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1" name="Google Shape;1501;p18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2" name="Google Shape;1502;p18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3" name="Google Shape;1503;p18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4" name="Google Shape;1504;p18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5" name="Google Shape;1505;p18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6" name="Google Shape;1506;p18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07" name="Google Shape;1507;p18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18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18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18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18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18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18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18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18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18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18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18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6" h="689866" extrusionOk="0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18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18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18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18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18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18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18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avLst/>
                <a:gdLst/>
                <a:ahLst/>
                <a:cxnLst/>
                <a:rect l="l" t="t" r="r" b="b"/>
                <a:pathLst>
                  <a:path w="4117180" h="6318616" extrusionOk="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18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537" name="Google Shape;1537;p18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20" extrusionOk="0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38" name="Google Shape;1538;p18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539" name="Google Shape;1539;p18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2" extrusionOk="0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18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1" name="Google Shape;1541;p18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2" name="Google Shape;1542;p18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18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4" name="Google Shape;1544;p18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5" name="Google Shape;1545;p18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18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7" name="Google Shape;1547;p18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8" name="Google Shape;1548;p18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2" h="95473" extrusionOk="0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49" name="Google Shape;1549;p18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18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18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18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18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18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18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18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18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18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18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18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5" h="689866" extrusionOk="0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18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18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18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18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18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18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18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18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18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3" h="121060" extrusionOk="0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18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18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18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18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18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18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avLst/>
                <a:gdLst/>
                <a:ahLst/>
                <a:cxnLst/>
                <a:rect l="l" t="t" r="r" b="b"/>
                <a:pathLst>
                  <a:path w="4117179" h="6318550" extrusionOk="0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18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18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8" name="Google Shape;1578;p18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579" name="Google Shape;1579;p18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0" name="Google Shape;1580;p18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1" name="Google Shape;1581;p18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582" name="Google Shape;1582;p18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583" name="Google Shape;1583;p18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4" name="Google Shape;1584;p18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5" name="Google Shape;1585;p18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586" name="Google Shape;1586;p18"/>
          <p:cNvGrpSpPr/>
          <p:nvPr/>
        </p:nvGrpSpPr>
        <p:grpSpPr>
          <a:xfrm>
            <a:off x="6950680" y="3954729"/>
            <a:ext cx="1301965" cy="649268"/>
            <a:chOff x="8466060" y="5366384"/>
            <a:chExt cx="916296" cy="456909"/>
          </a:xfrm>
        </p:grpSpPr>
        <p:sp>
          <p:nvSpPr>
            <p:cNvPr id="1587" name="Google Shape;1587;p18"/>
            <p:cNvSpPr/>
            <p:nvPr/>
          </p:nvSpPr>
          <p:spPr>
            <a:xfrm>
              <a:off x="8466060" y="5366384"/>
              <a:ext cx="916296" cy="456909"/>
            </a:xfrm>
            <a:custGeom>
              <a:avLst/>
              <a:gdLst/>
              <a:ahLst/>
              <a:cxnLst/>
              <a:rect l="l" t="t" r="r" b="b"/>
              <a:pathLst>
                <a:path w="916296" h="456909" extrusionOk="0">
                  <a:moveTo>
                    <a:pt x="855644" y="456909"/>
                  </a:moveTo>
                  <a:cubicBezTo>
                    <a:pt x="590647" y="448668"/>
                    <a:pt x="325650" y="448668"/>
                    <a:pt x="60654" y="456909"/>
                  </a:cubicBezTo>
                  <a:cubicBezTo>
                    <a:pt x="27132" y="456909"/>
                    <a:pt x="0" y="429743"/>
                    <a:pt x="0" y="396256"/>
                  </a:cubicBezTo>
                  <a:cubicBezTo>
                    <a:pt x="8485" y="287939"/>
                    <a:pt x="7962" y="175850"/>
                    <a:pt x="0" y="60653"/>
                  </a:cubicBezTo>
                  <a:cubicBezTo>
                    <a:pt x="0" y="27132"/>
                    <a:pt x="27167" y="0"/>
                    <a:pt x="60654" y="0"/>
                  </a:cubicBezTo>
                  <a:cubicBezTo>
                    <a:pt x="320762" y="5133"/>
                    <a:pt x="585933" y="4959"/>
                    <a:pt x="855644" y="0"/>
                  </a:cubicBezTo>
                  <a:cubicBezTo>
                    <a:pt x="889165" y="0"/>
                    <a:pt x="916297" y="27167"/>
                    <a:pt x="916297" y="60653"/>
                  </a:cubicBezTo>
                  <a:cubicBezTo>
                    <a:pt x="907952" y="175850"/>
                    <a:pt x="907428" y="287939"/>
                    <a:pt x="916297" y="396256"/>
                  </a:cubicBezTo>
                  <a:cubicBezTo>
                    <a:pt x="916297" y="429743"/>
                    <a:pt x="889131" y="456909"/>
                    <a:pt x="855644" y="4569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8549445" y="5435034"/>
              <a:ext cx="335008" cy="335008"/>
            </a:xfrm>
            <a:custGeom>
              <a:avLst/>
              <a:gdLst/>
              <a:ahLst/>
              <a:cxnLst/>
              <a:rect l="l" t="t" r="r" b="b"/>
              <a:pathLst>
                <a:path w="335008" h="335008" extrusionOk="0">
                  <a:moveTo>
                    <a:pt x="228820" y="154794"/>
                  </a:moveTo>
                  <a:cubicBezTo>
                    <a:pt x="229658" y="158914"/>
                    <a:pt x="230113" y="163174"/>
                    <a:pt x="230113" y="167539"/>
                  </a:cubicBezTo>
                  <a:cubicBezTo>
                    <a:pt x="230113" y="202108"/>
                    <a:pt x="202073" y="230148"/>
                    <a:pt x="167504" y="230148"/>
                  </a:cubicBezTo>
                  <a:cubicBezTo>
                    <a:pt x="132934" y="230148"/>
                    <a:pt x="104895" y="202108"/>
                    <a:pt x="104895" y="167539"/>
                  </a:cubicBezTo>
                  <a:cubicBezTo>
                    <a:pt x="104895" y="132970"/>
                    <a:pt x="132934" y="104930"/>
                    <a:pt x="167504" y="104930"/>
                  </a:cubicBezTo>
                  <a:lnTo>
                    <a:pt x="167504" y="0"/>
                  </a:lnTo>
                  <a:cubicBezTo>
                    <a:pt x="75005" y="0"/>
                    <a:pt x="0" y="75005"/>
                    <a:pt x="0" y="167504"/>
                  </a:cubicBezTo>
                  <a:cubicBezTo>
                    <a:pt x="0" y="260003"/>
                    <a:pt x="75005" y="335009"/>
                    <a:pt x="167504" y="335009"/>
                  </a:cubicBezTo>
                  <a:cubicBezTo>
                    <a:pt x="260003" y="335009"/>
                    <a:pt x="335008" y="260003"/>
                    <a:pt x="335008" y="167504"/>
                  </a:cubicBezTo>
                  <a:cubicBezTo>
                    <a:pt x="335008" y="155806"/>
                    <a:pt x="333786" y="144388"/>
                    <a:pt x="331516" y="133389"/>
                  </a:cubicBezTo>
                  <a:lnTo>
                    <a:pt x="228820" y="1547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739297" y="5412756"/>
              <a:ext cx="164012" cy="154759"/>
            </a:xfrm>
            <a:custGeom>
              <a:avLst/>
              <a:gdLst/>
              <a:ahLst/>
              <a:cxnLst/>
              <a:rect l="l" t="t" r="r" b="b"/>
              <a:pathLst>
                <a:path w="164012" h="154759" extrusionOk="0">
                  <a:moveTo>
                    <a:pt x="0" y="104895"/>
                  </a:moveTo>
                  <a:cubicBezTo>
                    <a:pt x="30204" y="104895"/>
                    <a:pt x="55416" y="126300"/>
                    <a:pt x="61282" y="154759"/>
                  </a:cubicBezTo>
                  <a:lnTo>
                    <a:pt x="164012" y="133389"/>
                  </a:lnTo>
                  <a:cubicBezTo>
                    <a:pt x="148264" y="57232"/>
                    <a:pt x="80801" y="0"/>
                    <a:pt x="0" y="0"/>
                  </a:cubicBezTo>
                  <a:lnTo>
                    <a:pt x="0" y="0"/>
                  </a:lnTo>
                  <a:lnTo>
                    <a:pt x="0" y="104895"/>
                  </a:lnTo>
                  <a:lnTo>
                    <a:pt x="0" y="1048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0" name="Google Shape;1590;p18"/>
            <p:cNvGrpSpPr/>
            <p:nvPr/>
          </p:nvGrpSpPr>
          <p:grpSpPr>
            <a:xfrm>
              <a:off x="8946578" y="5447221"/>
              <a:ext cx="375213" cy="288356"/>
              <a:chOff x="8946578" y="5447221"/>
              <a:chExt cx="375213" cy="288356"/>
            </a:xfrm>
          </p:grpSpPr>
          <p:sp>
            <p:nvSpPr>
              <p:cNvPr id="1591" name="Google Shape;1591;p18"/>
              <p:cNvSpPr/>
              <p:nvPr/>
            </p:nvSpPr>
            <p:spPr>
              <a:xfrm>
                <a:off x="8946578" y="5718328"/>
                <a:ext cx="375212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375212" h="17249" extrusionOk="0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18"/>
              <p:cNvSpPr/>
              <p:nvPr/>
            </p:nvSpPr>
            <p:spPr>
              <a:xfrm>
                <a:off x="8946578" y="5650551"/>
                <a:ext cx="375212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375212" h="17249" extrusionOk="0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18"/>
              <p:cNvSpPr/>
              <p:nvPr/>
            </p:nvSpPr>
            <p:spPr>
              <a:xfrm>
                <a:off x="8946578" y="5582775"/>
                <a:ext cx="375212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375212" h="17249" extrusionOk="0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18"/>
              <p:cNvSpPr/>
              <p:nvPr/>
            </p:nvSpPr>
            <p:spPr>
              <a:xfrm>
                <a:off x="8946578" y="5514998"/>
                <a:ext cx="375212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375212" h="17249" extrusionOk="0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18"/>
              <p:cNvSpPr/>
              <p:nvPr/>
            </p:nvSpPr>
            <p:spPr>
              <a:xfrm>
                <a:off x="9101756" y="5447221"/>
                <a:ext cx="220035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220035" h="17249" extrusionOk="0">
                    <a:moveTo>
                      <a:pt x="211707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211707" y="17250"/>
                    </a:lnTo>
                    <a:cubicBezTo>
                      <a:pt x="222811" y="17250"/>
                      <a:pt x="222811" y="0"/>
                      <a:pt x="211707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6" name="Google Shape;1596;p18"/>
          <p:cNvGrpSpPr/>
          <p:nvPr/>
        </p:nvGrpSpPr>
        <p:grpSpPr>
          <a:xfrm>
            <a:off x="886762" y="539491"/>
            <a:ext cx="1121338" cy="641104"/>
            <a:chOff x="6982762" y="6103991"/>
            <a:chExt cx="1121338" cy="641104"/>
          </a:xfrm>
        </p:grpSpPr>
        <p:sp>
          <p:nvSpPr>
            <p:cNvPr id="1597" name="Google Shape;1597;p18"/>
            <p:cNvSpPr/>
            <p:nvPr/>
          </p:nvSpPr>
          <p:spPr>
            <a:xfrm>
              <a:off x="6982762" y="6103991"/>
              <a:ext cx="1121338" cy="641104"/>
            </a:xfrm>
            <a:custGeom>
              <a:avLst/>
              <a:gdLst/>
              <a:ahLst/>
              <a:cxnLst/>
              <a:rect l="l" t="t" r="r" b="b"/>
              <a:pathLst>
                <a:path w="1121338" h="641104" extrusionOk="0">
                  <a:moveTo>
                    <a:pt x="1060755" y="641104"/>
                  </a:moveTo>
                  <a:cubicBezTo>
                    <a:pt x="678223" y="636250"/>
                    <a:pt x="323869" y="634190"/>
                    <a:pt x="60584" y="641104"/>
                  </a:cubicBezTo>
                  <a:cubicBezTo>
                    <a:pt x="27132" y="641104"/>
                    <a:pt x="0" y="613972"/>
                    <a:pt x="0" y="580521"/>
                  </a:cubicBezTo>
                  <a:cubicBezTo>
                    <a:pt x="7647" y="416962"/>
                    <a:pt x="6879" y="242649"/>
                    <a:pt x="0" y="60584"/>
                  </a:cubicBezTo>
                  <a:cubicBezTo>
                    <a:pt x="0" y="27132"/>
                    <a:pt x="27132" y="0"/>
                    <a:pt x="60584" y="0"/>
                  </a:cubicBezTo>
                  <a:cubicBezTo>
                    <a:pt x="444792" y="3806"/>
                    <a:pt x="807142" y="6006"/>
                    <a:pt x="1060755" y="0"/>
                  </a:cubicBezTo>
                  <a:cubicBezTo>
                    <a:pt x="1094208" y="0"/>
                    <a:pt x="1121339" y="27132"/>
                    <a:pt x="1121339" y="60584"/>
                  </a:cubicBezTo>
                  <a:cubicBezTo>
                    <a:pt x="1114390" y="231091"/>
                    <a:pt x="1114600" y="404496"/>
                    <a:pt x="1121339" y="580521"/>
                  </a:cubicBezTo>
                  <a:cubicBezTo>
                    <a:pt x="1121339" y="614007"/>
                    <a:pt x="1094208" y="641104"/>
                    <a:pt x="1060755" y="641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18"/>
            <p:cNvSpPr/>
            <p:nvPr/>
          </p:nvSpPr>
          <p:spPr>
            <a:xfrm>
              <a:off x="7090050" y="6331150"/>
              <a:ext cx="90726" cy="329072"/>
            </a:xfrm>
            <a:custGeom>
              <a:avLst/>
              <a:gdLst/>
              <a:ahLst/>
              <a:cxnLst/>
              <a:rect l="l" t="t" r="r" b="b"/>
              <a:pathLst>
                <a:path w="71862" h="329072" extrusionOk="0">
                  <a:moveTo>
                    <a:pt x="0" y="0"/>
                  </a:moveTo>
                  <a:lnTo>
                    <a:pt x="71862" y="0"/>
                  </a:lnTo>
                  <a:lnTo>
                    <a:pt x="71862" y="329072"/>
                  </a:lnTo>
                  <a:lnTo>
                    <a:pt x="0" y="3290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18"/>
            <p:cNvSpPr/>
            <p:nvPr/>
          </p:nvSpPr>
          <p:spPr>
            <a:xfrm>
              <a:off x="7218918" y="6481126"/>
              <a:ext cx="90726" cy="179097"/>
            </a:xfrm>
            <a:custGeom>
              <a:avLst/>
              <a:gdLst/>
              <a:ahLst/>
              <a:cxnLst/>
              <a:rect l="l" t="t" r="r" b="b"/>
              <a:pathLst>
                <a:path w="71862" h="179097" extrusionOk="0">
                  <a:moveTo>
                    <a:pt x="0" y="0"/>
                  </a:moveTo>
                  <a:lnTo>
                    <a:pt x="71862" y="0"/>
                  </a:lnTo>
                  <a:lnTo>
                    <a:pt x="71862" y="179097"/>
                  </a:lnTo>
                  <a:lnTo>
                    <a:pt x="0" y="1790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18"/>
            <p:cNvSpPr/>
            <p:nvPr/>
          </p:nvSpPr>
          <p:spPr>
            <a:xfrm>
              <a:off x="7327401" y="6285720"/>
              <a:ext cx="101333" cy="370136"/>
            </a:xfrm>
            <a:custGeom>
              <a:avLst/>
              <a:gdLst/>
              <a:ahLst/>
              <a:cxnLst/>
              <a:rect l="l" t="t" r="r" b="b"/>
              <a:pathLst>
                <a:path w="101333" h="370136" extrusionOk="0">
                  <a:moveTo>
                    <a:pt x="0" y="0"/>
                  </a:moveTo>
                  <a:lnTo>
                    <a:pt x="101334" y="0"/>
                  </a:lnTo>
                  <a:lnTo>
                    <a:pt x="101334" y="370136"/>
                  </a:lnTo>
                  <a:lnTo>
                    <a:pt x="0" y="370136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18"/>
            <p:cNvSpPr/>
            <p:nvPr/>
          </p:nvSpPr>
          <p:spPr>
            <a:xfrm>
              <a:off x="7471335" y="6520721"/>
              <a:ext cx="101333" cy="135134"/>
            </a:xfrm>
            <a:custGeom>
              <a:avLst/>
              <a:gdLst/>
              <a:ahLst/>
              <a:cxnLst/>
              <a:rect l="l" t="t" r="r" b="b"/>
              <a:pathLst>
                <a:path w="101333" h="135134" extrusionOk="0">
                  <a:moveTo>
                    <a:pt x="0" y="0"/>
                  </a:moveTo>
                  <a:lnTo>
                    <a:pt x="101334" y="0"/>
                  </a:lnTo>
                  <a:lnTo>
                    <a:pt x="101334" y="135135"/>
                  </a:lnTo>
                  <a:lnTo>
                    <a:pt x="0" y="135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2" name="Google Shape;1602;p18"/>
            <p:cNvGrpSpPr/>
            <p:nvPr/>
          </p:nvGrpSpPr>
          <p:grpSpPr>
            <a:xfrm>
              <a:off x="7651995" y="6199610"/>
              <a:ext cx="348504" cy="449891"/>
              <a:chOff x="7651995" y="6199610"/>
              <a:chExt cx="348504" cy="449891"/>
            </a:xfrm>
          </p:grpSpPr>
          <p:sp>
            <p:nvSpPr>
              <p:cNvPr id="1603" name="Google Shape;1603;p18"/>
              <p:cNvSpPr/>
              <p:nvPr/>
            </p:nvSpPr>
            <p:spPr>
              <a:xfrm>
                <a:off x="7751129" y="6199610"/>
                <a:ext cx="249370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249370" h="12256" extrusionOk="0">
                    <a:moveTo>
                      <a:pt x="243111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243111" y="12256"/>
                    </a:lnTo>
                    <a:cubicBezTo>
                      <a:pt x="251457" y="12256"/>
                      <a:pt x="251457" y="0"/>
                      <a:pt x="243111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18"/>
              <p:cNvSpPr/>
              <p:nvPr/>
            </p:nvSpPr>
            <p:spPr>
              <a:xfrm>
                <a:off x="7651995" y="6287151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18"/>
              <p:cNvSpPr/>
              <p:nvPr/>
            </p:nvSpPr>
            <p:spPr>
              <a:xfrm>
                <a:off x="7651995" y="6374657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18"/>
              <p:cNvSpPr/>
              <p:nvPr/>
            </p:nvSpPr>
            <p:spPr>
              <a:xfrm>
                <a:off x="7651995" y="6462198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18"/>
              <p:cNvSpPr/>
              <p:nvPr/>
            </p:nvSpPr>
            <p:spPr>
              <a:xfrm>
                <a:off x="7651995" y="6549739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18"/>
              <p:cNvSpPr/>
              <p:nvPr/>
            </p:nvSpPr>
            <p:spPr>
              <a:xfrm>
                <a:off x="7651995" y="6637245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9" name="Google Shape;1609;p18"/>
          <p:cNvGrpSpPr/>
          <p:nvPr/>
        </p:nvGrpSpPr>
        <p:grpSpPr>
          <a:xfrm>
            <a:off x="963888" y="3954713"/>
            <a:ext cx="59100" cy="547725"/>
            <a:chOff x="1263425" y="3094400"/>
            <a:chExt cx="59100" cy="547725"/>
          </a:xfrm>
        </p:grpSpPr>
        <p:sp>
          <p:nvSpPr>
            <p:cNvPr id="1610" name="Google Shape;1610;p18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1" name="Google Shape;1611;p18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2" name="Google Shape;1612;p18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3" name="Google Shape;1613;p18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614" name="Google Shape;1614;p18"/>
          <p:cNvGrpSpPr/>
          <p:nvPr/>
        </p:nvGrpSpPr>
        <p:grpSpPr>
          <a:xfrm>
            <a:off x="8078913" y="539500"/>
            <a:ext cx="59100" cy="384850"/>
            <a:chOff x="1263425" y="3257275"/>
            <a:chExt cx="59100" cy="384850"/>
          </a:xfrm>
        </p:grpSpPr>
        <p:sp>
          <p:nvSpPr>
            <p:cNvPr id="1615" name="Google Shape;1615;p18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6" name="Google Shape;1616;p18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17" name="Google Shape;1617;p18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9" name="Google Shape;1619;p19"/>
          <p:cNvGrpSpPr/>
          <p:nvPr/>
        </p:nvGrpSpPr>
        <p:grpSpPr>
          <a:xfrm>
            <a:off x="132950" y="288834"/>
            <a:ext cx="8878100" cy="4565827"/>
            <a:chOff x="132949" y="231750"/>
            <a:chExt cx="8878100" cy="4680019"/>
          </a:xfrm>
        </p:grpSpPr>
        <p:grpSp>
          <p:nvGrpSpPr>
            <p:cNvPr id="1620" name="Google Shape;1620;p19"/>
            <p:cNvGrpSpPr/>
            <p:nvPr/>
          </p:nvGrpSpPr>
          <p:grpSpPr>
            <a:xfrm>
              <a:off x="132949" y="231800"/>
              <a:ext cx="3208658" cy="4679969"/>
              <a:chOff x="0" y="215773"/>
              <a:chExt cx="5161103" cy="6424999"/>
            </a:xfrm>
          </p:grpSpPr>
          <p:sp>
            <p:nvSpPr>
              <p:cNvPr id="1621" name="Google Shape;1621;p19"/>
              <p:cNvSpPr/>
              <p:nvPr/>
            </p:nvSpPr>
            <p:spPr>
              <a:xfrm>
                <a:off x="56001" y="276204"/>
                <a:ext cx="865142" cy="1080486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86" extrusionOk="0">
                    <a:moveTo>
                      <a:pt x="592542" y="1080486"/>
                    </a:moveTo>
                    <a:lnTo>
                      <a:pt x="0" y="1080486"/>
                    </a:lnTo>
                    <a:lnTo>
                      <a:pt x="0" y="1060651"/>
                    </a:lnTo>
                    <a:lnTo>
                      <a:pt x="592476" y="1060651"/>
                    </a:lnTo>
                    <a:cubicBezTo>
                      <a:pt x="734032" y="1060651"/>
                      <a:pt x="849275" y="916780"/>
                      <a:pt x="849275" y="739983"/>
                    </a:cubicBezTo>
                    <a:lnTo>
                      <a:pt x="849275" y="0"/>
                    </a:lnTo>
                    <a:lnTo>
                      <a:pt x="865143" y="0"/>
                    </a:lnTo>
                    <a:lnTo>
                      <a:pt x="865143" y="739917"/>
                    </a:lnTo>
                    <a:cubicBezTo>
                      <a:pt x="865143" y="927690"/>
                      <a:pt x="742826" y="1080486"/>
                      <a:pt x="592542" y="108048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22" name="Google Shape;1622;p19"/>
              <p:cNvGrpSpPr/>
              <p:nvPr/>
            </p:nvGrpSpPr>
            <p:grpSpPr>
              <a:xfrm>
                <a:off x="219442" y="513234"/>
                <a:ext cx="544011" cy="544011"/>
                <a:chOff x="219442" y="513234"/>
                <a:chExt cx="544011" cy="544011"/>
              </a:xfrm>
            </p:grpSpPr>
            <p:sp>
              <p:nvSpPr>
                <p:cNvPr id="1623" name="Google Shape;1623;p19"/>
                <p:cNvSpPr/>
                <p:nvPr/>
              </p:nvSpPr>
              <p:spPr>
                <a:xfrm>
                  <a:off x="219442" y="513234"/>
                  <a:ext cx="544011" cy="544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1" extrusionOk="0">
                      <a:moveTo>
                        <a:pt x="536210" y="544012"/>
                      </a:move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close/>
                      <a:moveTo>
                        <a:pt x="15604" y="528342"/>
                      </a:moveTo>
                      <a:lnTo>
                        <a:pt x="528342" y="528342"/>
                      </a:lnTo>
                      <a:lnTo>
                        <a:pt x="528342" y="15604"/>
                      </a:lnTo>
                      <a:lnTo>
                        <a:pt x="15604" y="15604"/>
                      </a:lnTo>
                      <a:lnTo>
                        <a:pt x="15604" y="52834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4" name="Google Shape;1624;p19"/>
                <p:cNvSpPr/>
                <p:nvPr/>
              </p:nvSpPr>
              <p:spPr>
                <a:xfrm>
                  <a:off x="613699" y="521035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19"/>
                <p:cNvSpPr/>
                <p:nvPr/>
              </p:nvSpPr>
              <p:spPr>
                <a:xfrm>
                  <a:off x="353594" y="681898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6" name="Google Shape;1626;p19"/>
                <p:cNvSpPr/>
                <p:nvPr/>
              </p:nvSpPr>
              <p:spPr>
                <a:xfrm>
                  <a:off x="483646" y="521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7" name="Google Shape;1627;p19"/>
                <p:cNvSpPr/>
                <p:nvPr/>
              </p:nvSpPr>
              <p:spPr>
                <a:xfrm>
                  <a:off x="527680" y="916945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19"/>
                <p:cNvSpPr/>
                <p:nvPr/>
              </p:nvSpPr>
              <p:spPr>
                <a:xfrm>
                  <a:off x="227244" y="637798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19" y="0"/>
                      </a:lnTo>
                      <a:lnTo>
                        <a:pt x="97919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9" name="Google Shape;1629;p19"/>
                <p:cNvSpPr/>
                <p:nvPr/>
              </p:nvSpPr>
              <p:spPr>
                <a:xfrm>
                  <a:off x="227244" y="777372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0" name="Google Shape;1630;p19"/>
                <p:cNvSpPr/>
                <p:nvPr/>
              </p:nvSpPr>
              <p:spPr>
                <a:xfrm>
                  <a:off x="573764" y="737503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390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19"/>
                <p:cNvSpPr/>
                <p:nvPr/>
              </p:nvSpPr>
              <p:spPr>
                <a:xfrm>
                  <a:off x="313659" y="597930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2" name="Google Shape;1632;p19"/>
                <p:cNvSpPr/>
                <p:nvPr/>
              </p:nvSpPr>
              <p:spPr>
                <a:xfrm>
                  <a:off x="443712" y="877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95473"/>
                      </a:move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7" y="95473"/>
                      </a:cubicBezTo>
                      <a:close/>
                      <a:moveTo>
                        <a:pt x="47737" y="15604"/>
                      </a:moveTo>
                      <a:cubicBezTo>
                        <a:pt x="30017" y="15604"/>
                        <a:pt x="15670" y="30017"/>
                        <a:pt x="15670" y="47670"/>
                      </a:cubicBezTo>
                      <a:cubicBezTo>
                        <a:pt x="15670" y="65390"/>
                        <a:pt x="30083" y="79737"/>
                        <a:pt x="47737" y="79737"/>
                      </a:cubicBezTo>
                      <a:cubicBezTo>
                        <a:pt x="65456" y="79737"/>
                        <a:pt x="79803" y="65324"/>
                        <a:pt x="79803" y="47670"/>
                      </a:cubicBezTo>
                      <a:cubicBezTo>
                        <a:pt x="79803" y="30017"/>
                        <a:pt x="65456" y="15604"/>
                        <a:pt x="47737" y="15604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33" name="Google Shape;1633;p19"/>
              <p:cNvSpPr/>
              <p:nvPr/>
            </p:nvSpPr>
            <p:spPr>
              <a:xfrm>
                <a:off x="62612" y="4538048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859258" y="2046855"/>
                    </a:moveTo>
                    <a:lnTo>
                      <a:pt x="845241" y="2046855"/>
                    </a:lnTo>
                    <a:lnTo>
                      <a:pt x="845241" y="19835"/>
                    </a:lnTo>
                    <a:lnTo>
                      <a:pt x="240931" y="19835"/>
                    </a:lnTo>
                    <a:cubicBezTo>
                      <a:pt x="115837" y="19835"/>
                      <a:pt x="14017" y="163706"/>
                      <a:pt x="14017" y="340503"/>
                    </a:cubicBezTo>
                    <a:lnTo>
                      <a:pt x="14017" y="1722153"/>
                    </a:lnTo>
                    <a:lnTo>
                      <a:pt x="0" y="1722153"/>
                    </a:lnTo>
                    <a:lnTo>
                      <a:pt x="0" y="340503"/>
                    </a:lnTo>
                    <a:cubicBezTo>
                      <a:pt x="0" y="152731"/>
                      <a:pt x="108102" y="0"/>
                      <a:pt x="240931" y="0"/>
                    </a:cubicBezTo>
                    <a:lnTo>
                      <a:pt x="852250" y="0"/>
                    </a:lnTo>
                    <a:lnTo>
                      <a:pt x="859258" y="9918"/>
                    </a:lnTo>
                    <a:lnTo>
                      <a:pt x="859258" y="204685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19"/>
              <p:cNvSpPr/>
              <p:nvPr/>
            </p:nvSpPr>
            <p:spPr>
              <a:xfrm>
                <a:off x="747454" y="5595129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19"/>
              <p:cNvSpPr/>
              <p:nvPr/>
            </p:nvSpPr>
            <p:spPr>
              <a:xfrm>
                <a:off x="701502" y="549687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19"/>
              <p:cNvSpPr/>
              <p:nvPr/>
            </p:nvSpPr>
            <p:spPr>
              <a:xfrm>
                <a:off x="786727" y="2366960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704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19"/>
              <p:cNvSpPr/>
              <p:nvPr/>
            </p:nvSpPr>
            <p:spPr>
              <a:xfrm>
                <a:off x="57852" y="2189568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19"/>
              <p:cNvSpPr/>
              <p:nvPr/>
            </p:nvSpPr>
            <p:spPr>
              <a:xfrm>
                <a:off x="786727" y="2143616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80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19"/>
              <p:cNvSpPr/>
              <p:nvPr/>
            </p:nvSpPr>
            <p:spPr>
              <a:xfrm>
                <a:off x="57852" y="1966290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3" y="0"/>
                    </a:lnTo>
                    <a:lnTo>
                      <a:pt x="742363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19"/>
              <p:cNvSpPr/>
              <p:nvPr/>
            </p:nvSpPr>
            <p:spPr>
              <a:xfrm>
                <a:off x="786727" y="1920339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79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5968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19"/>
              <p:cNvSpPr/>
              <p:nvPr/>
            </p:nvSpPr>
            <p:spPr>
              <a:xfrm>
                <a:off x="61885" y="1743012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19"/>
              <p:cNvSpPr/>
              <p:nvPr/>
            </p:nvSpPr>
            <p:spPr>
              <a:xfrm>
                <a:off x="786727" y="1697061"/>
                <a:ext cx="111737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7" h="111737" extrusionOk="0">
                    <a:moveTo>
                      <a:pt x="55869" y="111738"/>
                    </a:move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13"/>
                      <a:pt x="86680" y="111738"/>
                      <a:pt x="55869" y="111738"/>
                    </a:cubicBezTo>
                    <a:close/>
                    <a:moveTo>
                      <a:pt x="55869" y="19769"/>
                    </a:moveTo>
                    <a:cubicBezTo>
                      <a:pt x="35968" y="19769"/>
                      <a:pt x="19835" y="35968"/>
                      <a:pt x="19835" y="55803"/>
                    </a:cubicBezTo>
                    <a:cubicBezTo>
                      <a:pt x="19835" y="75704"/>
                      <a:pt x="36034" y="91837"/>
                      <a:pt x="55869" y="91837"/>
                    </a:cubicBezTo>
                    <a:cubicBezTo>
                      <a:pt x="75770" y="91837"/>
                      <a:pt x="91903" y="75638"/>
                      <a:pt x="91903" y="55803"/>
                    </a:cubicBezTo>
                    <a:cubicBezTo>
                      <a:pt x="91903" y="35968"/>
                      <a:pt x="75770" y="19769"/>
                      <a:pt x="55869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3" name="Google Shape;1643;p19"/>
              <p:cNvSpPr/>
              <p:nvPr/>
            </p:nvSpPr>
            <p:spPr>
              <a:xfrm>
                <a:off x="61885" y="241291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0" y="0"/>
                    </a:lnTo>
                    <a:lnTo>
                      <a:pt x="73833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4" name="Google Shape;1644;p19"/>
              <p:cNvSpPr/>
              <p:nvPr/>
            </p:nvSpPr>
            <p:spPr>
              <a:xfrm>
                <a:off x="232996" y="4669357"/>
                <a:ext cx="689866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6" h="689866" extrusionOk="0">
                    <a:moveTo>
                      <a:pt x="679949" y="689866"/>
                    </a:move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lnTo>
                      <a:pt x="679949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9" y="689866"/>
                    </a:lnTo>
                    <a:close/>
                    <a:moveTo>
                      <a:pt x="19835" y="670031"/>
                    </a:moveTo>
                    <a:lnTo>
                      <a:pt x="670031" y="670031"/>
                    </a:lnTo>
                    <a:lnTo>
                      <a:pt x="670031" y="19835"/>
                    </a:lnTo>
                    <a:lnTo>
                      <a:pt x="19835" y="19835"/>
                    </a:lnTo>
                    <a:lnTo>
                      <a:pt x="19835" y="6700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5" name="Google Shape;1645;p19"/>
              <p:cNvSpPr/>
              <p:nvPr/>
            </p:nvSpPr>
            <p:spPr>
              <a:xfrm>
                <a:off x="732908" y="4679275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6" name="Google Shape;1646;p19"/>
              <p:cNvSpPr/>
              <p:nvPr/>
            </p:nvSpPr>
            <p:spPr>
              <a:xfrm>
                <a:off x="403116" y="4883246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7" name="Google Shape;1647;p19"/>
              <p:cNvSpPr/>
              <p:nvPr/>
            </p:nvSpPr>
            <p:spPr>
              <a:xfrm>
                <a:off x="568012" y="4679275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3"/>
                    </a:lnTo>
                    <a:lnTo>
                      <a:pt x="0" y="46599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8" name="Google Shape;1648;p19"/>
              <p:cNvSpPr/>
              <p:nvPr/>
            </p:nvSpPr>
            <p:spPr>
              <a:xfrm>
                <a:off x="623881" y="5181302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9" name="Google Shape;1649;p19"/>
              <p:cNvSpPr/>
              <p:nvPr/>
            </p:nvSpPr>
            <p:spPr>
              <a:xfrm>
                <a:off x="242914" y="4827377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0" name="Google Shape;1650;p19"/>
              <p:cNvSpPr/>
              <p:nvPr/>
            </p:nvSpPr>
            <p:spPr>
              <a:xfrm>
                <a:off x="242914" y="5004373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0" y="0"/>
                    </a:lnTo>
                    <a:lnTo>
                      <a:pt x="453960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1" name="Google Shape;1651;p19"/>
              <p:cNvSpPr/>
              <p:nvPr/>
            </p:nvSpPr>
            <p:spPr>
              <a:xfrm>
                <a:off x="682328" y="495372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p19"/>
              <p:cNvSpPr/>
              <p:nvPr/>
            </p:nvSpPr>
            <p:spPr>
              <a:xfrm>
                <a:off x="352536" y="477673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2"/>
                      <a:pt x="93820" y="121060"/>
                      <a:pt x="60497" y="121060"/>
                    </a:cubicBezTo>
                    <a:close/>
                    <a:moveTo>
                      <a:pt x="60497" y="19901"/>
                    </a:moveTo>
                    <a:cubicBezTo>
                      <a:pt x="38083" y="19901"/>
                      <a:pt x="19835" y="38149"/>
                      <a:pt x="19835" y="60629"/>
                    </a:cubicBezTo>
                    <a:cubicBezTo>
                      <a:pt x="19835" y="83109"/>
                      <a:pt x="38083" y="101291"/>
                      <a:pt x="60497" y="101291"/>
                    </a:cubicBezTo>
                    <a:cubicBezTo>
                      <a:pt x="82911" y="101291"/>
                      <a:pt x="101159" y="83043"/>
                      <a:pt x="101159" y="60629"/>
                    </a:cubicBezTo>
                    <a:cubicBezTo>
                      <a:pt x="101159" y="38215"/>
                      <a:pt x="82911" y="19901"/>
                      <a:pt x="60497" y="199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3" name="Google Shape;1653;p19"/>
              <p:cNvSpPr/>
              <p:nvPr/>
            </p:nvSpPr>
            <p:spPr>
              <a:xfrm>
                <a:off x="517432" y="5130722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3"/>
                    </a:cubicBezTo>
                    <a:cubicBezTo>
                      <a:pt x="0" y="27240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3"/>
                    </a:cubicBezTo>
                    <a:cubicBezTo>
                      <a:pt x="120994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3"/>
                    </a:cubicBezTo>
                    <a:cubicBezTo>
                      <a:pt x="19835" y="83043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3"/>
                    </a:cubicBezTo>
                    <a:cubicBezTo>
                      <a:pt x="101159" y="38150"/>
                      <a:pt x="82911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4" name="Google Shape;1654;p19"/>
              <p:cNvSpPr/>
              <p:nvPr/>
            </p:nvSpPr>
            <p:spPr>
              <a:xfrm>
                <a:off x="334288" y="6199638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121060"/>
                    </a:moveTo>
                    <a:cubicBezTo>
                      <a:pt x="27108" y="121060"/>
                      <a:pt x="0" y="93886"/>
                      <a:pt x="0" y="60564"/>
                    </a:cubicBezTo>
                    <a:cubicBezTo>
                      <a:pt x="0" y="27174"/>
                      <a:pt x="27174" y="0"/>
                      <a:pt x="60497" y="0"/>
                    </a:cubicBezTo>
                    <a:cubicBezTo>
                      <a:pt x="93886" y="0"/>
                      <a:pt x="120994" y="27174"/>
                      <a:pt x="120994" y="60564"/>
                    </a:cubicBezTo>
                    <a:cubicBezTo>
                      <a:pt x="121060" y="93953"/>
                      <a:pt x="93886" y="121060"/>
                      <a:pt x="60497" y="121060"/>
                    </a:cubicBezTo>
                    <a:close/>
                    <a:moveTo>
                      <a:pt x="60497" y="19835"/>
                    </a:moveTo>
                    <a:cubicBezTo>
                      <a:pt x="38083" y="19835"/>
                      <a:pt x="19835" y="38084"/>
                      <a:pt x="19835" y="60564"/>
                    </a:cubicBezTo>
                    <a:cubicBezTo>
                      <a:pt x="19835" y="82977"/>
                      <a:pt x="38083" y="101225"/>
                      <a:pt x="60497" y="101225"/>
                    </a:cubicBezTo>
                    <a:cubicBezTo>
                      <a:pt x="82911" y="101225"/>
                      <a:pt x="101159" y="82977"/>
                      <a:pt x="101159" y="60564"/>
                    </a:cubicBezTo>
                    <a:cubicBezTo>
                      <a:pt x="101225" y="38150"/>
                      <a:pt x="82977" y="19835"/>
                      <a:pt x="60497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5" name="Google Shape;1655;p19"/>
              <p:cNvSpPr/>
              <p:nvPr/>
            </p:nvSpPr>
            <p:spPr>
              <a:xfrm>
                <a:off x="62612" y="5928029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3" y="664345"/>
                    </a:move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9028" y="0"/>
                      <a:pt x="332173" y="0"/>
                    </a:cubicBez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83" y="664345"/>
                      <a:pt x="332173" y="664345"/>
                    </a:cubicBezTo>
                    <a:close/>
                    <a:moveTo>
                      <a:pt x="332173" y="19835"/>
                    </a:move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3" y="644510"/>
                    </a:cubicBez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3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6" name="Google Shape;1656;p19"/>
              <p:cNvSpPr/>
              <p:nvPr/>
            </p:nvSpPr>
            <p:spPr>
              <a:xfrm>
                <a:off x="49389" y="266286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4990588" y="0"/>
                    </a:moveTo>
                    <a:lnTo>
                      <a:pt x="4990588" y="19835"/>
                    </a:lnTo>
                    <a:lnTo>
                      <a:pt x="334354" y="19835"/>
                    </a:lnTo>
                    <a:cubicBezTo>
                      <a:pt x="160731" y="19835"/>
                      <a:pt x="19505" y="163706"/>
                      <a:pt x="19505" y="340503"/>
                    </a:cubicBezTo>
                    <a:lnTo>
                      <a:pt x="19505" y="3734032"/>
                    </a:lnTo>
                    <a:lnTo>
                      <a:pt x="0" y="3734032"/>
                    </a:lnTo>
                    <a:lnTo>
                      <a:pt x="0" y="340503"/>
                    </a:lnTo>
                    <a:cubicBezTo>
                      <a:pt x="0" y="152797"/>
                      <a:pt x="150020" y="0"/>
                      <a:pt x="334354" y="0"/>
                    </a:cubicBezTo>
                    <a:lnTo>
                      <a:pt x="49905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7" name="Google Shape;1657;p19"/>
              <p:cNvSpPr/>
              <p:nvPr/>
            </p:nvSpPr>
            <p:spPr>
              <a:xfrm>
                <a:off x="5040043" y="215773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0995" y="93820"/>
                      <a:pt x="93820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845"/>
                      <a:pt x="38084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8" name="Google Shape;1658;p19"/>
              <p:cNvSpPr/>
              <p:nvPr/>
            </p:nvSpPr>
            <p:spPr>
              <a:xfrm>
                <a:off x="0" y="4000384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497" y="120994"/>
                    </a:moveTo>
                    <a:cubicBezTo>
                      <a:pt x="27108" y="120994"/>
                      <a:pt x="0" y="93820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ubicBezTo>
                      <a:pt x="93886" y="0"/>
                      <a:pt x="121060" y="27174"/>
                      <a:pt x="121060" y="60497"/>
                    </a:cubicBezTo>
                    <a:cubicBezTo>
                      <a:pt x="121060" y="93820"/>
                      <a:pt x="93886" y="120994"/>
                      <a:pt x="60497" y="120994"/>
                    </a:cubicBezTo>
                    <a:close/>
                    <a:moveTo>
                      <a:pt x="60497" y="19769"/>
                    </a:moveTo>
                    <a:cubicBezTo>
                      <a:pt x="38083" y="19769"/>
                      <a:pt x="19835" y="38017"/>
                      <a:pt x="19835" y="60431"/>
                    </a:cubicBezTo>
                    <a:cubicBezTo>
                      <a:pt x="19835" y="82845"/>
                      <a:pt x="38083" y="101093"/>
                      <a:pt x="60497" y="101093"/>
                    </a:cubicBezTo>
                    <a:cubicBezTo>
                      <a:pt x="82911" y="101093"/>
                      <a:pt x="101225" y="82845"/>
                      <a:pt x="101225" y="60431"/>
                    </a:cubicBezTo>
                    <a:cubicBezTo>
                      <a:pt x="101225" y="38017"/>
                      <a:pt x="82977" y="19769"/>
                      <a:pt x="60497" y="197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9" name="Google Shape;1659;p19"/>
              <p:cNvSpPr/>
              <p:nvPr/>
            </p:nvSpPr>
            <p:spPr>
              <a:xfrm>
                <a:off x="903027" y="276204"/>
                <a:ext cx="4117180" cy="6318616"/>
              </a:xfrm>
              <a:custGeom>
                <a:avLst/>
                <a:gdLst/>
                <a:ahLst/>
                <a:cxnLst/>
                <a:rect l="l" t="t" r="r" b="b"/>
                <a:pathLst>
                  <a:path w="4117180" h="6318616" extrusionOk="0">
                    <a:moveTo>
                      <a:pt x="4117114" y="6318617"/>
                    </a:moveTo>
                    <a:lnTo>
                      <a:pt x="371446" y="6318617"/>
                    </a:lnTo>
                    <a:cubicBezTo>
                      <a:pt x="166615" y="6318617"/>
                      <a:pt x="0" y="6165886"/>
                      <a:pt x="0" y="5978114"/>
                    </a:cubicBezTo>
                    <a:lnTo>
                      <a:pt x="0" y="0"/>
                    </a:lnTo>
                    <a:lnTo>
                      <a:pt x="21620" y="0"/>
                    </a:lnTo>
                    <a:lnTo>
                      <a:pt x="21620" y="5978114"/>
                    </a:lnTo>
                    <a:cubicBezTo>
                      <a:pt x="21620" y="6154911"/>
                      <a:pt x="178516" y="6298782"/>
                      <a:pt x="371446" y="6298782"/>
                    </a:cubicBezTo>
                    <a:lnTo>
                      <a:pt x="4117180" y="6298782"/>
                    </a:lnTo>
                    <a:lnTo>
                      <a:pt x="4117180" y="631861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0" name="Google Shape;1660;p19"/>
              <p:cNvSpPr/>
              <p:nvPr/>
            </p:nvSpPr>
            <p:spPr>
              <a:xfrm>
                <a:off x="5020207" y="6529034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111738"/>
                    </a:move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14" y="111738"/>
                      <a:pt x="55869" y="111738"/>
                    </a:cubicBezTo>
                    <a:close/>
                    <a:moveTo>
                      <a:pt x="55869" y="19835"/>
                    </a:move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5968" y="91903"/>
                      <a:pt x="55869" y="91903"/>
                    </a:cubicBez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5968"/>
                      <a:pt x="75704" y="19835"/>
                      <a:pt x="55869" y="1983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1" name="Google Shape;1661;p19"/>
              <p:cNvSpPr/>
              <p:nvPr/>
            </p:nvSpPr>
            <p:spPr>
              <a:xfrm>
                <a:off x="375280" y="6572539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5" y="0"/>
                    </a:lnTo>
                    <a:lnTo>
                      <a:pt x="1673755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2" name="Google Shape;1662;p19"/>
            <p:cNvGrpSpPr/>
            <p:nvPr/>
          </p:nvGrpSpPr>
          <p:grpSpPr>
            <a:xfrm>
              <a:off x="5802433" y="231750"/>
              <a:ext cx="3208617" cy="4679969"/>
              <a:chOff x="7029045" y="215707"/>
              <a:chExt cx="5161037" cy="6424998"/>
            </a:xfrm>
          </p:grpSpPr>
          <p:sp>
            <p:nvSpPr>
              <p:cNvPr id="1663" name="Google Shape;1663;p19"/>
              <p:cNvSpPr/>
              <p:nvPr/>
            </p:nvSpPr>
            <p:spPr>
              <a:xfrm>
                <a:off x="11268938" y="5499788"/>
                <a:ext cx="865142" cy="1080420"/>
              </a:xfrm>
              <a:custGeom>
                <a:avLst/>
                <a:gdLst/>
                <a:ahLst/>
                <a:cxnLst/>
                <a:rect l="l" t="t" r="r" b="b"/>
                <a:pathLst>
                  <a:path w="865142" h="1080420" extrusionOk="0">
                    <a:moveTo>
                      <a:pt x="272667" y="0"/>
                    </a:moveTo>
                    <a:lnTo>
                      <a:pt x="865143" y="0"/>
                    </a:lnTo>
                    <a:lnTo>
                      <a:pt x="865143" y="19835"/>
                    </a:lnTo>
                    <a:lnTo>
                      <a:pt x="272667" y="19835"/>
                    </a:lnTo>
                    <a:cubicBezTo>
                      <a:pt x="131110" y="19835"/>
                      <a:pt x="15868" y="163706"/>
                      <a:pt x="15868" y="340503"/>
                    </a:cubicBezTo>
                    <a:lnTo>
                      <a:pt x="15868" y="1080420"/>
                    </a:lnTo>
                    <a:lnTo>
                      <a:pt x="0" y="1080420"/>
                    </a:lnTo>
                    <a:lnTo>
                      <a:pt x="0" y="340503"/>
                    </a:lnTo>
                    <a:cubicBezTo>
                      <a:pt x="0" y="152797"/>
                      <a:pt x="122317" y="0"/>
                      <a:pt x="2726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64" name="Google Shape;1664;p19"/>
              <p:cNvGrpSpPr/>
              <p:nvPr/>
            </p:nvGrpSpPr>
            <p:grpSpPr>
              <a:xfrm>
                <a:off x="11426627" y="5799233"/>
                <a:ext cx="544011" cy="544012"/>
                <a:chOff x="11426627" y="5799233"/>
                <a:chExt cx="544011" cy="544012"/>
              </a:xfrm>
            </p:grpSpPr>
            <p:sp>
              <p:nvSpPr>
                <p:cNvPr id="1665" name="Google Shape;1665;p19"/>
                <p:cNvSpPr/>
                <p:nvPr/>
              </p:nvSpPr>
              <p:spPr>
                <a:xfrm>
                  <a:off x="11426627" y="5799233"/>
                  <a:ext cx="544011" cy="544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011" h="544012" extrusionOk="0">
                      <a:moveTo>
                        <a:pt x="7802" y="0"/>
                      </a:moveTo>
                      <a:lnTo>
                        <a:pt x="536210" y="0"/>
                      </a:lnTo>
                      <a:lnTo>
                        <a:pt x="544012" y="7802"/>
                      </a:lnTo>
                      <a:lnTo>
                        <a:pt x="544012" y="536210"/>
                      </a:lnTo>
                      <a:lnTo>
                        <a:pt x="536210" y="544012"/>
                      </a:lnTo>
                      <a:lnTo>
                        <a:pt x="7802" y="544012"/>
                      </a:lnTo>
                      <a:lnTo>
                        <a:pt x="0" y="536210"/>
                      </a:lnTo>
                      <a:lnTo>
                        <a:pt x="0" y="7802"/>
                      </a:lnTo>
                      <a:lnTo>
                        <a:pt x="7802" y="0"/>
                      </a:lnTo>
                      <a:close/>
                      <a:moveTo>
                        <a:pt x="528408" y="15670"/>
                      </a:moveTo>
                      <a:lnTo>
                        <a:pt x="15670" y="15670"/>
                      </a:lnTo>
                      <a:lnTo>
                        <a:pt x="15670" y="528408"/>
                      </a:lnTo>
                      <a:lnTo>
                        <a:pt x="528408" y="528408"/>
                      </a:lnTo>
                      <a:lnTo>
                        <a:pt x="528408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19"/>
                <p:cNvSpPr/>
                <p:nvPr/>
              </p:nvSpPr>
              <p:spPr>
                <a:xfrm>
                  <a:off x="11560779" y="6107537"/>
                  <a:ext cx="15669" cy="22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227971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227972"/>
                      </a:lnTo>
                      <a:lnTo>
                        <a:pt x="0" y="2279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7" name="Google Shape;1667;p19"/>
                <p:cNvSpPr/>
                <p:nvPr/>
              </p:nvSpPr>
              <p:spPr>
                <a:xfrm>
                  <a:off x="11820884" y="5807035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70" y="0"/>
                      </a:lnTo>
                      <a:lnTo>
                        <a:pt x="15670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8" name="Google Shape;1668;p19"/>
                <p:cNvSpPr/>
                <p:nvPr/>
              </p:nvSpPr>
              <p:spPr>
                <a:xfrm>
                  <a:off x="11690832" y="5967964"/>
                  <a:ext cx="15669" cy="367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9" h="367545" extrusionOk="0">
                      <a:moveTo>
                        <a:pt x="0" y="0"/>
                      </a:moveTo>
                      <a:lnTo>
                        <a:pt x="15669" y="0"/>
                      </a:lnTo>
                      <a:lnTo>
                        <a:pt x="15669" y="367545"/>
                      </a:lnTo>
                      <a:lnTo>
                        <a:pt x="0" y="36754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19"/>
                <p:cNvSpPr/>
                <p:nvPr/>
              </p:nvSpPr>
              <p:spPr>
                <a:xfrm>
                  <a:off x="11434429" y="5923864"/>
                  <a:ext cx="227971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971" h="15669" extrusionOk="0">
                      <a:moveTo>
                        <a:pt x="0" y="0"/>
                      </a:moveTo>
                      <a:lnTo>
                        <a:pt x="227972" y="0"/>
                      </a:lnTo>
                      <a:lnTo>
                        <a:pt x="227972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0" name="Google Shape;1670;p19"/>
                <p:cNvSpPr/>
                <p:nvPr/>
              </p:nvSpPr>
              <p:spPr>
                <a:xfrm>
                  <a:off x="11864918" y="6203010"/>
                  <a:ext cx="97919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19" h="15669" extrusionOk="0">
                      <a:moveTo>
                        <a:pt x="0" y="0"/>
                      </a:moveTo>
                      <a:lnTo>
                        <a:pt x="97920" y="0"/>
                      </a:lnTo>
                      <a:lnTo>
                        <a:pt x="97920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1" name="Google Shape;1671;p19"/>
                <p:cNvSpPr/>
                <p:nvPr/>
              </p:nvSpPr>
              <p:spPr>
                <a:xfrm>
                  <a:off x="11604813" y="6063437"/>
                  <a:ext cx="358024" cy="15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024" h="15669" extrusionOk="0">
                      <a:moveTo>
                        <a:pt x="0" y="0"/>
                      </a:moveTo>
                      <a:lnTo>
                        <a:pt x="358024" y="0"/>
                      </a:lnTo>
                      <a:lnTo>
                        <a:pt x="358024" y="15670"/>
                      </a:lnTo>
                      <a:lnTo>
                        <a:pt x="0" y="15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19"/>
                <p:cNvSpPr/>
                <p:nvPr/>
              </p:nvSpPr>
              <p:spPr>
                <a:xfrm>
                  <a:off x="11520844" y="6023502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6" y="0"/>
                      </a:moveTo>
                      <a:cubicBezTo>
                        <a:pt x="74051" y="0"/>
                        <a:pt x="95474" y="21422"/>
                        <a:pt x="95474" y="47737"/>
                      </a:cubicBezTo>
                      <a:cubicBezTo>
                        <a:pt x="95474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4" y="65456"/>
                        <a:pt x="79804" y="47803"/>
                      </a:cubicBezTo>
                      <a:cubicBezTo>
                        <a:pt x="79804" y="30084"/>
                        <a:pt x="65390" y="15736"/>
                        <a:pt x="47736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3" name="Google Shape;1673;p19"/>
                <p:cNvSpPr/>
                <p:nvPr/>
              </p:nvSpPr>
              <p:spPr>
                <a:xfrm>
                  <a:off x="11780949" y="6163076"/>
                  <a:ext cx="95473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3" h="95473" extrusionOk="0">
                      <a:moveTo>
                        <a:pt x="47737" y="0"/>
                      </a:moveTo>
                      <a:cubicBezTo>
                        <a:pt x="74052" y="0"/>
                        <a:pt x="95474" y="21422"/>
                        <a:pt x="95474" y="47736"/>
                      </a:cubicBezTo>
                      <a:cubicBezTo>
                        <a:pt x="95474" y="74051"/>
                        <a:pt x="74052" y="95473"/>
                        <a:pt x="47737" y="95473"/>
                      </a:cubicBezTo>
                      <a:cubicBezTo>
                        <a:pt x="21422" y="95473"/>
                        <a:pt x="0" y="74051"/>
                        <a:pt x="0" y="47736"/>
                      </a:cubicBezTo>
                      <a:cubicBezTo>
                        <a:pt x="0" y="21422"/>
                        <a:pt x="21422" y="0"/>
                        <a:pt x="47737" y="0"/>
                      </a:cubicBezTo>
                      <a:close/>
                      <a:moveTo>
                        <a:pt x="47737" y="79869"/>
                      </a:moveTo>
                      <a:cubicBezTo>
                        <a:pt x="65456" y="79869"/>
                        <a:pt x="79804" y="65456"/>
                        <a:pt x="79804" y="47803"/>
                      </a:cubicBezTo>
                      <a:cubicBezTo>
                        <a:pt x="79804" y="30083"/>
                        <a:pt x="65390" y="15736"/>
                        <a:pt x="47737" y="15736"/>
                      </a:cubicBezTo>
                      <a:cubicBezTo>
                        <a:pt x="30084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4" y="79869"/>
                        <a:pt x="47737" y="7986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4" name="Google Shape;1674;p19"/>
                <p:cNvSpPr/>
                <p:nvPr/>
              </p:nvSpPr>
              <p:spPr>
                <a:xfrm>
                  <a:off x="11650897" y="5883929"/>
                  <a:ext cx="95472" cy="95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72" h="95473" extrusionOk="0">
                      <a:moveTo>
                        <a:pt x="47736" y="0"/>
                      </a:moveTo>
                      <a:cubicBezTo>
                        <a:pt x="74051" y="0"/>
                        <a:pt x="95473" y="21422"/>
                        <a:pt x="95473" y="47737"/>
                      </a:cubicBezTo>
                      <a:cubicBezTo>
                        <a:pt x="95473" y="74051"/>
                        <a:pt x="74051" y="95473"/>
                        <a:pt x="47736" y="95473"/>
                      </a:cubicBezTo>
                      <a:cubicBezTo>
                        <a:pt x="21422" y="95473"/>
                        <a:pt x="0" y="74051"/>
                        <a:pt x="0" y="47737"/>
                      </a:cubicBezTo>
                      <a:cubicBezTo>
                        <a:pt x="0" y="21422"/>
                        <a:pt x="21422" y="0"/>
                        <a:pt x="47736" y="0"/>
                      </a:cubicBezTo>
                      <a:close/>
                      <a:moveTo>
                        <a:pt x="47736" y="79870"/>
                      </a:moveTo>
                      <a:cubicBezTo>
                        <a:pt x="65456" y="79870"/>
                        <a:pt x="79803" y="65456"/>
                        <a:pt x="79803" y="47803"/>
                      </a:cubicBezTo>
                      <a:cubicBezTo>
                        <a:pt x="79803" y="30083"/>
                        <a:pt x="65390" y="15736"/>
                        <a:pt x="47736" y="15736"/>
                      </a:cubicBezTo>
                      <a:cubicBezTo>
                        <a:pt x="30017" y="15736"/>
                        <a:pt x="15670" y="30149"/>
                        <a:pt x="15670" y="47803"/>
                      </a:cubicBezTo>
                      <a:cubicBezTo>
                        <a:pt x="15670" y="65456"/>
                        <a:pt x="30083" y="79870"/>
                        <a:pt x="47736" y="7987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75" name="Google Shape;1675;p19"/>
              <p:cNvSpPr/>
              <p:nvPr/>
            </p:nvSpPr>
            <p:spPr>
              <a:xfrm>
                <a:off x="11268145" y="271575"/>
                <a:ext cx="859258" cy="2046854"/>
              </a:xfrm>
              <a:custGeom>
                <a:avLst/>
                <a:gdLst/>
                <a:ahLst/>
                <a:cxnLst/>
                <a:rect l="l" t="t" r="r" b="b"/>
                <a:pathLst>
                  <a:path w="859258" h="2046854" extrusionOk="0">
                    <a:moveTo>
                      <a:pt x="66" y="0"/>
                    </a:moveTo>
                    <a:lnTo>
                      <a:pt x="14083" y="0"/>
                    </a:lnTo>
                    <a:lnTo>
                      <a:pt x="14083" y="2027019"/>
                    </a:lnTo>
                    <a:lnTo>
                      <a:pt x="618328" y="2027019"/>
                    </a:lnTo>
                    <a:cubicBezTo>
                      <a:pt x="743421" y="2027019"/>
                      <a:pt x="845241" y="1883148"/>
                      <a:pt x="845241" y="1706351"/>
                    </a:cubicBezTo>
                    <a:lnTo>
                      <a:pt x="845241" y="324701"/>
                    </a:lnTo>
                    <a:lnTo>
                      <a:pt x="859258" y="324701"/>
                    </a:lnTo>
                    <a:lnTo>
                      <a:pt x="859258" y="1706351"/>
                    </a:lnTo>
                    <a:cubicBezTo>
                      <a:pt x="859258" y="1894124"/>
                      <a:pt x="751157" y="2046854"/>
                      <a:pt x="618328" y="2046854"/>
                    </a:cubicBezTo>
                    <a:lnTo>
                      <a:pt x="7008" y="2046854"/>
                    </a:lnTo>
                    <a:lnTo>
                      <a:pt x="0" y="20369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19"/>
              <p:cNvSpPr/>
              <p:nvPr/>
            </p:nvSpPr>
            <p:spPr>
              <a:xfrm>
                <a:off x="11422793" y="271575"/>
                <a:ext cx="19835" cy="98977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98977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989774"/>
                    </a:lnTo>
                    <a:lnTo>
                      <a:pt x="0" y="98977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7" name="Google Shape;1677;p19"/>
              <p:cNvSpPr/>
              <p:nvPr/>
            </p:nvSpPr>
            <p:spPr>
              <a:xfrm>
                <a:off x="11376841" y="1247861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9" y="111738"/>
                      <a:pt x="0" y="86680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6034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5968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8" name="Google Shape;1678;p19"/>
              <p:cNvSpPr/>
              <p:nvPr/>
            </p:nvSpPr>
            <p:spPr>
              <a:xfrm>
                <a:off x="11291616" y="4377780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034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9" name="Google Shape;1679;p19"/>
              <p:cNvSpPr/>
              <p:nvPr/>
            </p:nvSpPr>
            <p:spPr>
              <a:xfrm>
                <a:off x="11389866" y="4647076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19"/>
              <p:cNvSpPr/>
              <p:nvPr/>
            </p:nvSpPr>
            <p:spPr>
              <a:xfrm>
                <a:off x="11291616" y="4601124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8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04"/>
                      <a:pt x="91903" y="55869"/>
                    </a:cubicBezTo>
                    <a:cubicBezTo>
                      <a:pt x="91903" y="35967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04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1" name="Google Shape;1681;p19"/>
              <p:cNvSpPr/>
              <p:nvPr/>
            </p:nvSpPr>
            <p:spPr>
              <a:xfrm>
                <a:off x="11389866" y="4870353"/>
                <a:ext cx="742363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42363" h="19835" extrusionOk="0">
                    <a:moveTo>
                      <a:pt x="0" y="0"/>
                    </a:moveTo>
                    <a:lnTo>
                      <a:pt x="742364" y="0"/>
                    </a:lnTo>
                    <a:lnTo>
                      <a:pt x="7423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2" name="Google Shape;1682;p19"/>
              <p:cNvSpPr/>
              <p:nvPr/>
            </p:nvSpPr>
            <p:spPr>
              <a:xfrm>
                <a:off x="11291616" y="4824402"/>
                <a:ext cx="111738" cy="111738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8" extrusionOk="0">
                    <a:moveTo>
                      <a:pt x="55869" y="0"/>
                    </a:moveTo>
                    <a:cubicBezTo>
                      <a:pt x="86680" y="0"/>
                      <a:pt x="111738" y="25059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059"/>
                      <a:pt x="25059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1" y="91903"/>
                      <a:pt x="91903" y="75770"/>
                      <a:pt x="91903" y="55869"/>
                    </a:cubicBezTo>
                    <a:cubicBezTo>
                      <a:pt x="91903" y="35968"/>
                      <a:pt x="75705" y="19835"/>
                      <a:pt x="55869" y="19835"/>
                    </a:cubicBezTo>
                    <a:cubicBezTo>
                      <a:pt x="35968" y="19835"/>
                      <a:pt x="19835" y="36034"/>
                      <a:pt x="19835" y="55869"/>
                    </a:cubicBezTo>
                    <a:cubicBezTo>
                      <a:pt x="19835" y="75770"/>
                      <a:pt x="36034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3" name="Google Shape;1683;p19"/>
              <p:cNvSpPr/>
              <p:nvPr/>
            </p:nvSpPr>
            <p:spPr>
              <a:xfrm>
                <a:off x="11389866" y="5093631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19"/>
              <p:cNvSpPr/>
              <p:nvPr/>
            </p:nvSpPr>
            <p:spPr>
              <a:xfrm>
                <a:off x="11291616" y="5047679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80" y="0"/>
                      <a:pt x="111738" y="25058"/>
                      <a:pt x="111738" y="55869"/>
                    </a:cubicBezTo>
                    <a:cubicBezTo>
                      <a:pt x="111738" y="86679"/>
                      <a:pt x="86680" y="111738"/>
                      <a:pt x="55869" y="111738"/>
                    </a:cubicBezTo>
                    <a:cubicBezTo>
                      <a:pt x="25059" y="111738"/>
                      <a:pt x="0" y="86679"/>
                      <a:pt x="0" y="55869"/>
                    </a:cubicBezTo>
                    <a:cubicBezTo>
                      <a:pt x="0" y="25124"/>
                      <a:pt x="25059" y="0"/>
                      <a:pt x="55869" y="0"/>
                    </a:cubicBezTo>
                    <a:close/>
                    <a:moveTo>
                      <a:pt x="55869" y="91969"/>
                    </a:moveTo>
                    <a:cubicBezTo>
                      <a:pt x="75771" y="91969"/>
                      <a:pt x="91903" y="75770"/>
                      <a:pt x="91903" y="55935"/>
                    </a:cubicBezTo>
                    <a:cubicBezTo>
                      <a:pt x="91903" y="36034"/>
                      <a:pt x="75705" y="19901"/>
                      <a:pt x="55869" y="19901"/>
                    </a:cubicBezTo>
                    <a:cubicBezTo>
                      <a:pt x="35968" y="19901"/>
                      <a:pt x="19835" y="36100"/>
                      <a:pt x="19835" y="55935"/>
                    </a:cubicBezTo>
                    <a:cubicBezTo>
                      <a:pt x="19835" y="75770"/>
                      <a:pt x="36034" y="91969"/>
                      <a:pt x="55869" y="919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19"/>
              <p:cNvSpPr/>
              <p:nvPr/>
            </p:nvSpPr>
            <p:spPr>
              <a:xfrm>
                <a:off x="11389866" y="4423798"/>
                <a:ext cx="73833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738330" h="19835" extrusionOk="0">
                    <a:moveTo>
                      <a:pt x="0" y="0"/>
                    </a:moveTo>
                    <a:lnTo>
                      <a:pt x="738331" y="0"/>
                    </a:lnTo>
                    <a:lnTo>
                      <a:pt x="73833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19"/>
              <p:cNvSpPr/>
              <p:nvPr/>
            </p:nvSpPr>
            <p:spPr>
              <a:xfrm>
                <a:off x="11267285" y="1497255"/>
                <a:ext cx="689865" cy="689866"/>
              </a:xfrm>
              <a:custGeom>
                <a:avLst/>
                <a:gdLst/>
                <a:ahLst/>
                <a:cxnLst/>
                <a:rect l="l" t="t" r="r" b="b"/>
                <a:pathLst>
                  <a:path w="689865" h="689866" extrusionOk="0">
                    <a:moveTo>
                      <a:pt x="9918" y="0"/>
                    </a:moveTo>
                    <a:lnTo>
                      <a:pt x="679948" y="0"/>
                    </a:lnTo>
                    <a:lnTo>
                      <a:pt x="689866" y="9918"/>
                    </a:lnTo>
                    <a:lnTo>
                      <a:pt x="689866" y="679949"/>
                    </a:lnTo>
                    <a:lnTo>
                      <a:pt x="679948" y="689866"/>
                    </a:lnTo>
                    <a:lnTo>
                      <a:pt x="9918" y="689866"/>
                    </a:lnTo>
                    <a:lnTo>
                      <a:pt x="0" y="679949"/>
                    </a:lnTo>
                    <a:lnTo>
                      <a:pt x="0" y="9918"/>
                    </a:lnTo>
                    <a:lnTo>
                      <a:pt x="9918" y="0"/>
                    </a:lnTo>
                    <a:close/>
                    <a:moveTo>
                      <a:pt x="669965" y="19835"/>
                    </a:moveTo>
                    <a:lnTo>
                      <a:pt x="19769" y="19835"/>
                    </a:lnTo>
                    <a:lnTo>
                      <a:pt x="19769" y="670031"/>
                    </a:lnTo>
                    <a:lnTo>
                      <a:pt x="669965" y="670031"/>
                    </a:lnTo>
                    <a:lnTo>
                      <a:pt x="669965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19"/>
              <p:cNvSpPr/>
              <p:nvPr/>
            </p:nvSpPr>
            <p:spPr>
              <a:xfrm>
                <a:off x="11437339" y="1888140"/>
                <a:ext cx="19835" cy="289064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289064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289064"/>
                    </a:lnTo>
                    <a:lnTo>
                      <a:pt x="0" y="28906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1688;p19"/>
              <p:cNvSpPr/>
              <p:nvPr/>
            </p:nvSpPr>
            <p:spPr>
              <a:xfrm>
                <a:off x="11767131" y="1507173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1689;p19"/>
              <p:cNvSpPr/>
              <p:nvPr/>
            </p:nvSpPr>
            <p:spPr>
              <a:xfrm>
                <a:off x="11602235" y="1711210"/>
                <a:ext cx="19835" cy="465993"/>
              </a:xfrm>
              <a:custGeom>
                <a:avLst/>
                <a:gdLst/>
                <a:ahLst/>
                <a:cxnLst/>
                <a:rect l="l" t="t" r="r" b="b"/>
                <a:pathLst>
                  <a:path w="19835" h="465993" extrusionOk="0">
                    <a:moveTo>
                      <a:pt x="0" y="0"/>
                    </a:moveTo>
                    <a:lnTo>
                      <a:pt x="19835" y="0"/>
                    </a:lnTo>
                    <a:lnTo>
                      <a:pt x="19835" y="465994"/>
                    </a:lnTo>
                    <a:lnTo>
                      <a:pt x="0" y="46599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19"/>
              <p:cNvSpPr/>
              <p:nvPr/>
            </p:nvSpPr>
            <p:spPr>
              <a:xfrm>
                <a:off x="11277203" y="1655341"/>
                <a:ext cx="289064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289064" h="19835" extrusionOk="0">
                    <a:moveTo>
                      <a:pt x="0" y="0"/>
                    </a:moveTo>
                    <a:lnTo>
                      <a:pt x="289064" y="0"/>
                    </a:lnTo>
                    <a:lnTo>
                      <a:pt x="289064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19"/>
              <p:cNvSpPr/>
              <p:nvPr/>
            </p:nvSpPr>
            <p:spPr>
              <a:xfrm>
                <a:off x="11823066" y="2009266"/>
                <a:ext cx="124167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24167" h="19835" extrusionOk="0">
                    <a:moveTo>
                      <a:pt x="0" y="0"/>
                    </a:moveTo>
                    <a:lnTo>
                      <a:pt x="124168" y="0"/>
                    </a:lnTo>
                    <a:lnTo>
                      <a:pt x="124168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19"/>
              <p:cNvSpPr/>
              <p:nvPr/>
            </p:nvSpPr>
            <p:spPr>
              <a:xfrm>
                <a:off x="11493207" y="1832271"/>
                <a:ext cx="453960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453960" h="19835" extrusionOk="0">
                    <a:moveTo>
                      <a:pt x="0" y="0"/>
                    </a:moveTo>
                    <a:lnTo>
                      <a:pt x="453961" y="0"/>
                    </a:lnTo>
                    <a:lnTo>
                      <a:pt x="453961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19"/>
              <p:cNvSpPr/>
              <p:nvPr/>
            </p:nvSpPr>
            <p:spPr>
              <a:xfrm>
                <a:off x="11386759" y="1781691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09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1694;p19"/>
              <p:cNvSpPr/>
              <p:nvPr/>
            </p:nvSpPr>
            <p:spPr>
              <a:xfrm>
                <a:off x="11716551" y="1958687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0" y="27108"/>
                      <a:pt x="27174" y="0"/>
                      <a:pt x="60497" y="0"/>
                    </a:cubicBezTo>
                    <a:close/>
                    <a:moveTo>
                      <a:pt x="60497" y="101159"/>
                    </a:moveTo>
                    <a:cubicBezTo>
                      <a:pt x="82911" y="101159"/>
                      <a:pt x="101160" y="82911"/>
                      <a:pt x="101160" y="60431"/>
                    </a:cubicBezTo>
                    <a:cubicBezTo>
                      <a:pt x="101160" y="38017"/>
                      <a:pt x="82911" y="19769"/>
                      <a:pt x="60497" y="19769"/>
                    </a:cubicBezTo>
                    <a:cubicBezTo>
                      <a:pt x="38084" y="19769"/>
                      <a:pt x="19835" y="38017"/>
                      <a:pt x="19835" y="60431"/>
                    </a:cubicBezTo>
                    <a:cubicBezTo>
                      <a:pt x="19835" y="82911"/>
                      <a:pt x="38084" y="101159"/>
                      <a:pt x="60497" y="101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1695;p19"/>
              <p:cNvSpPr/>
              <p:nvPr/>
            </p:nvSpPr>
            <p:spPr>
              <a:xfrm>
                <a:off x="11551655" y="1604695"/>
                <a:ext cx="120993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3" h="121060" extrusionOk="0">
                    <a:moveTo>
                      <a:pt x="60497" y="0"/>
                    </a:moveTo>
                    <a:cubicBezTo>
                      <a:pt x="93886" y="0"/>
                      <a:pt x="120994" y="27174"/>
                      <a:pt x="120994" y="60497"/>
                    </a:cubicBezTo>
                    <a:cubicBezTo>
                      <a:pt x="120994" y="93886"/>
                      <a:pt x="93820" y="121060"/>
                      <a:pt x="60497" y="121060"/>
                    </a:cubicBezTo>
                    <a:cubicBezTo>
                      <a:pt x="27108" y="121060"/>
                      <a:pt x="0" y="93886"/>
                      <a:pt x="0" y="60497"/>
                    </a:cubicBezTo>
                    <a:cubicBezTo>
                      <a:pt x="0" y="27174"/>
                      <a:pt x="27174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0" y="101225"/>
                      <a:pt x="101159" y="82977"/>
                      <a:pt x="101159" y="60497"/>
                    </a:cubicBezTo>
                    <a:cubicBezTo>
                      <a:pt x="101159" y="38083"/>
                      <a:pt x="82910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835" y="82977"/>
                      <a:pt x="38084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1696;p19"/>
              <p:cNvSpPr/>
              <p:nvPr/>
            </p:nvSpPr>
            <p:spPr>
              <a:xfrm>
                <a:off x="11734799" y="535780"/>
                <a:ext cx="120994" cy="121060"/>
              </a:xfrm>
              <a:custGeom>
                <a:avLst/>
                <a:gdLst/>
                <a:ahLst/>
                <a:cxnLst/>
                <a:rect l="l" t="t" r="r" b="b"/>
                <a:pathLst>
                  <a:path w="120994" h="121060" extrusionOk="0">
                    <a:moveTo>
                      <a:pt x="60497" y="0"/>
                    </a:moveTo>
                    <a:cubicBezTo>
                      <a:pt x="93887" y="0"/>
                      <a:pt x="120995" y="27174"/>
                      <a:pt x="120995" y="60497"/>
                    </a:cubicBezTo>
                    <a:cubicBezTo>
                      <a:pt x="120995" y="93886"/>
                      <a:pt x="93821" y="121060"/>
                      <a:pt x="60497" y="121060"/>
                    </a:cubicBezTo>
                    <a:cubicBezTo>
                      <a:pt x="27174" y="121060"/>
                      <a:pt x="0" y="93886"/>
                      <a:pt x="0" y="60497"/>
                    </a:cubicBezTo>
                    <a:cubicBezTo>
                      <a:pt x="-66" y="27108"/>
                      <a:pt x="27108" y="0"/>
                      <a:pt x="60497" y="0"/>
                    </a:cubicBezTo>
                    <a:close/>
                    <a:moveTo>
                      <a:pt x="60497" y="101225"/>
                    </a:moveTo>
                    <a:cubicBezTo>
                      <a:pt x="82911" y="101225"/>
                      <a:pt x="101160" y="82977"/>
                      <a:pt x="101160" y="60497"/>
                    </a:cubicBezTo>
                    <a:cubicBezTo>
                      <a:pt x="101160" y="38083"/>
                      <a:pt x="82911" y="19835"/>
                      <a:pt x="60497" y="19835"/>
                    </a:cubicBezTo>
                    <a:cubicBezTo>
                      <a:pt x="38084" y="19835"/>
                      <a:pt x="19835" y="38083"/>
                      <a:pt x="19835" y="60497"/>
                    </a:cubicBezTo>
                    <a:cubicBezTo>
                      <a:pt x="19769" y="82977"/>
                      <a:pt x="38017" y="101225"/>
                      <a:pt x="60497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7" name="Google Shape;1697;p19"/>
              <p:cNvSpPr/>
              <p:nvPr/>
            </p:nvSpPr>
            <p:spPr>
              <a:xfrm>
                <a:off x="11463124" y="264104"/>
                <a:ext cx="664344" cy="664345"/>
              </a:xfrm>
              <a:custGeom>
                <a:avLst/>
                <a:gdLst/>
                <a:ahLst/>
                <a:cxnLst/>
                <a:rect l="l" t="t" r="r" b="b"/>
                <a:pathLst>
                  <a:path w="664344" h="664345" extrusionOk="0">
                    <a:moveTo>
                      <a:pt x="332172" y="0"/>
                    </a:moveTo>
                    <a:cubicBezTo>
                      <a:pt x="515317" y="0"/>
                      <a:pt x="664345" y="149028"/>
                      <a:pt x="664345" y="332173"/>
                    </a:cubicBezTo>
                    <a:cubicBezTo>
                      <a:pt x="664345" y="515317"/>
                      <a:pt x="515317" y="664345"/>
                      <a:pt x="332172" y="664345"/>
                    </a:cubicBezTo>
                    <a:cubicBezTo>
                      <a:pt x="149028" y="664345"/>
                      <a:pt x="0" y="515317"/>
                      <a:pt x="0" y="332173"/>
                    </a:cubicBezTo>
                    <a:cubicBezTo>
                      <a:pt x="0" y="149028"/>
                      <a:pt x="148962" y="0"/>
                      <a:pt x="332172" y="0"/>
                    </a:cubicBezTo>
                    <a:close/>
                    <a:moveTo>
                      <a:pt x="332172" y="644510"/>
                    </a:moveTo>
                    <a:cubicBezTo>
                      <a:pt x="504408" y="644510"/>
                      <a:pt x="644510" y="504408"/>
                      <a:pt x="644510" y="332173"/>
                    </a:cubicBezTo>
                    <a:cubicBezTo>
                      <a:pt x="644510" y="159937"/>
                      <a:pt x="504408" y="19835"/>
                      <a:pt x="332172" y="19835"/>
                    </a:cubicBezTo>
                    <a:cubicBezTo>
                      <a:pt x="159937" y="19835"/>
                      <a:pt x="19835" y="159937"/>
                      <a:pt x="19835" y="332173"/>
                    </a:cubicBezTo>
                    <a:cubicBezTo>
                      <a:pt x="19835" y="504408"/>
                      <a:pt x="159937" y="644510"/>
                      <a:pt x="332172" y="6445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1698;p19"/>
              <p:cNvSpPr/>
              <p:nvPr/>
            </p:nvSpPr>
            <p:spPr>
              <a:xfrm>
                <a:off x="7150105" y="2856161"/>
                <a:ext cx="4990587" cy="3734031"/>
              </a:xfrm>
              <a:custGeom>
                <a:avLst/>
                <a:gdLst/>
                <a:ahLst/>
                <a:cxnLst/>
                <a:rect l="l" t="t" r="r" b="b"/>
                <a:pathLst>
                  <a:path w="4990587" h="3734031" extrusionOk="0">
                    <a:moveTo>
                      <a:pt x="0" y="3734032"/>
                    </a:moveTo>
                    <a:lnTo>
                      <a:pt x="0" y="3714197"/>
                    </a:lnTo>
                    <a:lnTo>
                      <a:pt x="4656233" y="3714197"/>
                    </a:lnTo>
                    <a:cubicBezTo>
                      <a:pt x="4829857" y="3714197"/>
                      <a:pt x="4971083" y="3570326"/>
                      <a:pt x="4971083" y="3393529"/>
                    </a:cubicBezTo>
                    <a:lnTo>
                      <a:pt x="4971083" y="0"/>
                    </a:lnTo>
                    <a:lnTo>
                      <a:pt x="4990587" y="0"/>
                    </a:lnTo>
                    <a:lnTo>
                      <a:pt x="4990587" y="3393529"/>
                    </a:lnTo>
                    <a:cubicBezTo>
                      <a:pt x="4990587" y="3581235"/>
                      <a:pt x="4840568" y="3734032"/>
                      <a:pt x="4656233" y="3734032"/>
                    </a:cubicBezTo>
                    <a:lnTo>
                      <a:pt x="0" y="373403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1699;p19"/>
              <p:cNvSpPr/>
              <p:nvPr/>
            </p:nvSpPr>
            <p:spPr>
              <a:xfrm>
                <a:off x="7029045" y="6519711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1" y="27174"/>
                      <a:pt x="121061" y="60497"/>
                    </a:cubicBezTo>
                    <a:cubicBezTo>
                      <a:pt x="121061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6" y="82977"/>
                      <a:pt x="101226" y="60563"/>
                    </a:cubicBezTo>
                    <a:cubicBezTo>
                      <a:pt x="101226" y="38149"/>
                      <a:pt x="82977" y="19901"/>
                      <a:pt x="60564" y="19901"/>
                    </a:cubicBezTo>
                    <a:cubicBezTo>
                      <a:pt x="38150" y="19901"/>
                      <a:pt x="19835" y="38149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1700;p19"/>
              <p:cNvSpPr/>
              <p:nvPr/>
            </p:nvSpPr>
            <p:spPr>
              <a:xfrm>
                <a:off x="12069022" y="2735100"/>
                <a:ext cx="121060" cy="120994"/>
              </a:xfrm>
              <a:custGeom>
                <a:avLst/>
                <a:gdLst/>
                <a:ahLst/>
                <a:cxnLst/>
                <a:rect l="l" t="t" r="r" b="b"/>
                <a:pathLst>
                  <a:path w="121060" h="120994" extrusionOk="0">
                    <a:moveTo>
                      <a:pt x="60564" y="0"/>
                    </a:moveTo>
                    <a:cubicBezTo>
                      <a:pt x="93952" y="0"/>
                      <a:pt x="121060" y="27174"/>
                      <a:pt x="121060" y="60497"/>
                    </a:cubicBezTo>
                    <a:cubicBezTo>
                      <a:pt x="121060" y="93886"/>
                      <a:pt x="93886" y="120994"/>
                      <a:pt x="60564" y="120994"/>
                    </a:cubicBezTo>
                    <a:cubicBezTo>
                      <a:pt x="27240" y="120994"/>
                      <a:pt x="0" y="93820"/>
                      <a:pt x="0" y="60497"/>
                    </a:cubicBezTo>
                    <a:cubicBezTo>
                      <a:pt x="0" y="27174"/>
                      <a:pt x="27174" y="0"/>
                      <a:pt x="60564" y="0"/>
                    </a:cubicBezTo>
                    <a:close/>
                    <a:moveTo>
                      <a:pt x="60564" y="101225"/>
                    </a:moveTo>
                    <a:cubicBezTo>
                      <a:pt x="82977" y="101225"/>
                      <a:pt x="101225" y="82977"/>
                      <a:pt x="101225" y="60563"/>
                    </a:cubicBezTo>
                    <a:cubicBezTo>
                      <a:pt x="101225" y="38150"/>
                      <a:pt x="82977" y="19901"/>
                      <a:pt x="60564" y="19901"/>
                    </a:cubicBezTo>
                    <a:cubicBezTo>
                      <a:pt x="38150" y="19901"/>
                      <a:pt x="19835" y="38150"/>
                      <a:pt x="19835" y="60563"/>
                    </a:cubicBezTo>
                    <a:cubicBezTo>
                      <a:pt x="19835" y="82977"/>
                      <a:pt x="38084" y="101225"/>
                      <a:pt x="60564" y="1012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1701;p19"/>
              <p:cNvSpPr/>
              <p:nvPr/>
            </p:nvSpPr>
            <p:spPr>
              <a:xfrm>
                <a:off x="7169941" y="261658"/>
                <a:ext cx="4117179" cy="6318550"/>
              </a:xfrm>
              <a:custGeom>
                <a:avLst/>
                <a:gdLst/>
                <a:ahLst/>
                <a:cxnLst/>
                <a:rect l="l" t="t" r="r" b="b"/>
                <a:pathLst>
                  <a:path w="4117179" h="6318550" extrusionOk="0">
                    <a:moveTo>
                      <a:pt x="0" y="0"/>
                    </a:moveTo>
                    <a:lnTo>
                      <a:pt x="3745734" y="0"/>
                    </a:lnTo>
                    <a:cubicBezTo>
                      <a:pt x="3950564" y="0"/>
                      <a:pt x="4117180" y="152731"/>
                      <a:pt x="4117180" y="340503"/>
                    </a:cubicBezTo>
                    <a:lnTo>
                      <a:pt x="4117180" y="6318551"/>
                    </a:lnTo>
                    <a:lnTo>
                      <a:pt x="4095560" y="6318551"/>
                    </a:lnTo>
                    <a:lnTo>
                      <a:pt x="4095560" y="340503"/>
                    </a:lnTo>
                    <a:cubicBezTo>
                      <a:pt x="4095560" y="163706"/>
                      <a:pt x="3938664" y="19835"/>
                      <a:pt x="3745734" y="19835"/>
                    </a:cubicBezTo>
                    <a:lnTo>
                      <a:pt x="0" y="198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2" name="Google Shape;1702;p19"/>
              <p:cNvSpPr/>
              <p:nvPr/>
            </p:nvSpPr>
            <p:spPr>
              <a:xfrm>
                <a:off x="7058202" y="215707"/>
                <a:ext cx="111738" cy="111737"/>
              </a:xfrm>
              <a:custGeom>
                <a:avLst/>
                <a:gdLst/>
                <a:ahLst/>
                <a:cxnLst/>
                <a:rect l="l" t="t" r="r" b="b"/>
                <a:pathLst>
                  <a:path w="111738" h="111737" extrusionOk="0">
                    <a:moveTo>
                      <a:pt x="55869" y="0"/>
                    </a:moveTo>
                    <a:cubicBezTo>
                      <a:pt x="86679" y="0"/>
                      <a:pt x="111738" y="25058"/>
                      <a:pt x="111738" y="55869"/>
                    </a:cubicBezTo>
                    <a:cubicBezTo>
                      <a:pt x="111738" y="86680"/>
                      <a:pt x="86679" y="111738"/>
                      <a:pt x="55869" y="111738"/>
                    </a:cubicBezTo>
                    <a:cubicBezTo>
                      <a:pt x="25058" y="111738"/>
                      <a:pt x="0" y="86680"/>
                      <a:pt x="0" y="55869"/>
                    </a:cubicBezTo>
                    <a:cubicBezTo>
                      <a:pt x="0" y="25058"/>
                      <a:pt x="25058" y="0"/>
                      <a:pt x="55869" y="0"/>
                    </a:cubicBezTo>
                    <a:close/>
                    <a:moveTo>
                      <a:pt x="55869" y="91903"/>
                    </a:moveTo>
                    <a:cubicBezTo>
                      <a:pt x="75770" y="91903"/>
                      <a:pt x="91903" y="75704"/>
                      <a:pt x="91903" y="55869"/>
                    </a:cubicBezTo>
                    <a:cubicBezTo>
                      <a:pt x="91903" y="36034"/>
                      <a:pt x="75770" y="19835"/>
                      <a:pt x="55869" y="19835"/>
                    </a:cubicBezTo>
                    <a:cubicBezTo>
                      <a:pt x="35967" y="19835"/>
                      <a:pt x="19835" y="36034"/>
                      <a:pt x="19835" y="55869"/>
                    </a:cubicBezTo>
                    <a:cubicBezTo>
                      <a:pt x="19835" y="75770"/>
                      <a:pt x="35967" y="91903"/>
                      <a:pt x="55869" y="9190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1703;p19"/>
              <p:cNvSpPr/>
              <p:nvPr/>
            </p:nvSpPr>
            <p:spPr>
              <a:xfrm>
                <a:off x="10141112" y="264104"/>
                <a:ext cx="1673755" cy="19835"/>
              </a:xfrm>
              <a:custGeom>
                <a:avLst/>
                <a:gdLst/>
                <a:ahLst/>
                <a:cxnLst/>
                <a:rect l="l" t="t" r="r" b="b"/>
                <a:pathLst>
                  <a:path w="1673755" h="19835" extrusionOk="0">
                    <a:moveTo>
                      <a:pt x="0" y="0"/>
                    </a:moveTo>
                    <a:lnTo>
                      <a:pt x="1673756" y="0"/>
                    </a:lnTo>
                    <a:lnTo>
                      <a:pt x="1673756" y="19835"/>
                    </a:lnTo>
                    <a:lnTo>
                      <a:pt x="0" y="1983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4" name="Google Shape;1704;p19"/>
            <p:cNvGrpSpPr/>
            <p:nvPr/>
          </p:nvGrpSpPr>
          <p:grpSpPr>
            <a:xfrm rot="-5400000">
              <a:off x="4542463" y="109238"/>
              <a:ext cx="59100" cy="384850"/>
              <a:chOff x="1263425" y="3257275"/>
              <a:chExt cx="59100" cy="384850"/>
            </a:xfrm>
          </p:grpSpPr>
          <p:sp>
            <p:nvSpPr>
              <p:cNvPr id="1705" name="Google Shape;1705;p19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6" name="Google Shape;1706;p19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7" name="Google Shape;1707;p19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708" name="Google Shape;1708;p19"/>
            <p:cNvGrpSpPr/>
            <p:nvPr/>
          </p:nvGrpSpPr>
          <p:grpSpPr>
            <a:xfrm rot="-5400000">
              <a:off x="4553050" y="4649063"/>
              <a:ext cx="59100" cy="384850"/>
              <a:chOff x="1263425" y="3257275"/>
              <a:chExt cx="59100" cy="384850"/>
            </a:xfrm>
          </p:grpSpPr>
          <p:sp>
            <p:nvSpPr>
              <p:cNvPr id="1709" name="Google Shape;1709;p19"/>
              <p:cNvSpPr/>
              <p:nvPr/>
            </p:nvSpPr>
            <p:spPr>
              <a:xfrm>
                <a:off x="1263425" y="325727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0" name="Google Shape;1710;p19"/>
              <p:cNvSpPr/>
              <p:nvPr/>
            </p:nvSpPr>
            <p:spPr>
              <a:xfrm>
                <a:off x="1263425" y="3420150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1" name="Google Shape;1711;p19"/>
              <p:cNvSpPr/>
              <p:nvPr/>
            </p:nvSpPr>
            <p:spPr>
              <a:xfrm>
                <a:off x="1263425" y="3583025"/>
                <a:ext cx="59100" cy="59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712" name="Google Shape;1712;p19"/>
          <p:cNvGrpSpPr/>
          <p:nvPr/>
        </p:nvGrpSpPr>
        <p:grpSpPr>
          <a:xfrm>
            <a:off x="914696" y="3500465"/>
            <a:ext cx="803540" cy="1103589"/>
            <a:chOff x="8502899" y="1189255"/>
            <a:chExt cx="855922" cy="1175532"/>
          </a:xfrm>
        </p:grpSpPr>
        <p:grpSp>
          <p:nvGrpSpPr>
            <p:cNvPr id="1713" name="Google Shape;1713;p19"/>
            <p:cNvGrpSpPr/>
            <p:nvPr/>
          </p:nvGrpSpPr>
          <p:grpSpPr>
            <a:xfrm>
              <a:off x="8577834" y="2220818"/>
              <a:ext cx="743729" cy="143969"/>
              <a:chOff x="8577834" y="2220818"/>
              <a:chExt cx="743729" cy="143969"/>
            </a:xfrm>
          </p:grpSpPr>
          <p:sp>
            <p:nvSpPr>
              <p:cNvPr id="1714" name="Google Shape;1714;p19"/>
              <p:cNvSpPr/>
              <p:nvPr/>
            </p:nvSpPr>
            <p:spPr>
              <a:xfrm>
                <a:off x="8577834" y="2220818"/>
                <a:ext cx="743729" cy="143969"/>
              </a:xfrm>
              <a:custGeom>
                <a:avLst/>
                <a:gdLst/>
                <a:ahLst/>
                <a:cxnLst/>
                <a:rect l="l" t="t" r="r" b="b"/>
                <a:pathLst>
                  <a:path w="743729" h="143969" extrusionOk="0">
                    <a:moveTo>
                      <a:pt x="731229" y="143969"/>
                    </a:moveTo>
                    <a:lnTo>
                      <a:pt x="12501" y="143969"/>
                    </a:lnTo>
                    <a:cubicBezTo>
                      <a:pt x="5587" y="143969"/>
                      <a:pt x="0" y="138382"/>
                      <a:pt x="0" y="131468"/>
                    </a:cubicBezTo>
                    <a:lnTo>
                      <a:pt x="0" y="12501"/>
                    </a:lnTo>
                    <a:cubicBezTo>
                      <a:pt x="0" y="5587"/>
                      <a:pt x="5587" y="0"/>
                      <a:pt x="12501" y="0"/>
                    </a:cubicBezTo>
                    <a:lnTo>
                      <a:pt x="731229" y="0"/>
                    </a:lnTo>
                    <a:cubicBezTo>
                      <a:pt x="738143" y="0"/>
                      <a:pt x="743730" y="5587"/>
                      <a:pt x="743730" y="12501"/>
                    </a:cubicBezTo>
                    <a:lnTo>
                      <a:pt x="743730" y="131468"/>
                    </a:lnTo>
                    <a:cubicBezTo>
                      <a:pt x="743730" y="138382"/>
                      <a:pt x="738143" y="143969"/>
                      <a:pt x="731229" y="143969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15" name="Google Shape;1715;p19"/>
              <p:cNvGrpSpPr/>
              <p:nvPr/>
            </p:nvGrpSpPr>
            <p:grpSpPr>
              <a:xfrm>
                <a:off x="8639465" y="2240966"/>
                <a:ext cx="620503" cy="102695"/>
                <a:chOff x="8639465" y="2240966"/>
                <a:chExt cx="620503" cy="102695"/>
              </a:xfrm>
            </p:grpSpPr>
            <p:sp>
              <p:nvSpPr>
                <p:cNvPr id="1716" name="Google Shape;1716;p19"/>
                <p:cNvSpPr/>
                <p:nvPr/>
              </p:nvSpPr>
              <p:spPr>
                <a:xfrm>
                  <a:off x="8639465" y="2240966"/>
                  <a:ext cx="11733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3" h="102695" extrusionOk="0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7" name="Google Shape;1717;p19"/>
                <p:cNvSpPr/>
                <p:nvPr/>
              </p:nvSpPr>
              <p:spPr>
                <a:xfrm>
                  <a:off x="8726412" y="2240966"/>
                  <a:ext cx="11732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2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8" name="Google Shape;1718;p19"/>
                <p:cNvSpPr/>
                <p:nvPr/>
              </p:nvSpPr>
              <p:spPr>
                <a:xfrm>
                  <a:off x="8813394" y="2240966"/>
                  <a:ext cx="11733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3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19"/>
                <p:cNvSpPr/>
                <p:nvPr/>
              </p:nvSpPr>
              <p:spPr>
                <a:xfrm>
                  <a:off x="8900342" y="2240966"/>
                  <a:ext cx="11732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2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0" name="Google Shape;1720;p19"/>
                <p:cNvSpPr/>
                <p:nvPr/>
              </p:nvSpPr>
              <p:spPr>
                <a:xfrm>
                  <a:off x="8987324" y="2240966"/>
                  <a:ext cx="11732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2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1" name="Google Shape;1721;p19"/>
                <p:cNvSpPr/>
                <p:nvPr/>
              </p:nvSpPr>
              <p:spPr>
                <a:xfrm>
                  <a:off x="9074270" y="2240966"/>
                  <a:ext cx="11733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3" h="102695" extrusionOk="0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68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2" name="Google Shape;1722;p19"/>
                <p:cNvSpPr/>
                <p:nvPr/>
              </p:nvSpPr>
              <p:spPr>
                <a:xfrm>
                  <a:off x="9161253" y="2240966"/>
                  <a:ext cx="11732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2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3" name="Google Shape;1723;p19"/>
                <p:cNvSpPr/>
                <p:nvPr/>
              </p:nvSpPr>
              <p:spPr>
                <a:xfrm>
                  <a:off x="9248235" y="2240966"/>
                  <a:ext cx="11733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3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079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24" name="Google Shape;1724;p19"/>
            <p:cNvSpPr/>
            <p:nvPr/>
          </p:nvSpPr>
          <p:spPr>
            <a:xfrm>
              <a:off x="8521859" y="2076884"/>
              <a:ext cx="743729" cy="143969"/>
            </a:xfrm>
            <a:custGeom>
              <a:avLst/>
              <a:gdLst/>
              <a:ahLst/>
              <a:cxnLst/>
              <a:rect l="l" t="t" r="r" b="b"/>
              <a:pathLst>
                <a:path w="743729" h="143969" extrusionOk="0">
                  <a:moveTo>
                    <a:pt x="731229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29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730" y="138382"/>
                    <a:pt x="738108" y="143969"/>
                    <a:pt x="731229" y="143969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25" name="Google Shape;1725;p19"/>
            <p:cNvGrpSpPr/>
            <p:nvPr/>
          </p:nvGrpSpPr>
          <p:grpSpPr>
            <a:xfrm>
              <a:off x="8583491" y="2097032"/>
              <a:ext cx="620467" cy="102695"/>
              <a:chOff x="8583491" y="2097032"/>
              <a:chExt cx="620467" cy="102695"/>
            </a:xfrm>
          </p:grpSpPr>
          <p:sp>
            <p:nvSpPr>
              <p:cNvPr id="1726" name="Google Shape;1726;p19"/>
              <p:cNvSpPr/>
              <p:nvPr/>
            </p:nvSpPr>
            <p:spPr>
              <a:xfrm>
                <a:off x="8583491" y="2097032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19"/>
              <p:cNvSpPr/>
              <p:nvPr/>
            </p:nvSpPr>
            <p:spPr>
              <a:xfrm>
                <a:off x="8670438" y="2097032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19"/>
              <p:cNvSpPr/>
              <p:nvPr/>
            </p:nvSpPr>
            <p:spPr>
              <a:xfrm>
                <a:off x="8757420" y="2097032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19"/>
              <p:cNvSpPr/>
              <p:nvPr/>
            </p:nvSpPr>
            <p:spPr>
              <a:xfrm>
                <a:off x="8844367" y="2097032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19"/>
              <p:cNvSpPr/>
              <p:nvPr/>
            </p:nvSpPr>
            <p:spPr>
              <a:xfrm>
                <a:off x="8931349" y="2097032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19"/>
              <p:cNvSpPr/>
              <p:nvPr/>
            </p:nvSpPr>
            <p:spPr>
              <a:xfrm>
                <a:off x="9018296" y="2097032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19"/>
              <p:cNvSpPr/>
              <p:nvPr/>
            </p:nvSpPr>
            <p:spPr>
              <a:xfrm>
                <a:off x="9105278" y="2097032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19"/>
              <p:cNvSpPr/>
              <p:nvPr/>
            </p:nvSpPr>
            <p:spPr>
              <a:xfrm>
                <a:off x="9192225" y="2097032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4" name="Google Shape;1734;p19"/>
            <p:cNvSpPr/>
            <p:nvPr/>
          </p:nvSpPr>
          <p:spPr>
            <a:xfrm>
              <a:off x="8615092" y="1932950"/>
              <a:ext cx="743729" cy="143969"/>
            </a:xfrm>
            <a:custGeom>
              <a:avLst/>
              <a:gdLst/>
              <a:ahLst/>
              <a:cxnLst/>
              <a:rect l="l" t="t" r="r" b="b"/>
              <a:pathLst>
                <a:path w="743729" h="143969" extrusionOk="0">
                  <a:moveTo>
                    <a:pt x="731195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30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695" y="138347"/>
                    <a:pt x="738108" y="143969"/>
                    <a:pt x="731195" y="143969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35" name="Google Shape;1735;p19"/>
            <p:cNvGrpSpPr/>
            <p:nvPr/>
          </p:nvGrpSpPr>
          <p:grpSpPr>
            <a:xfrm>
              <a:off x="8676688" y="1953098"/>
              <a:ext cx="620503" cy="102695"/>
              <a:chOff x="8676688" y="1953098"/>
              <a:chExt cx="620503" cy="102695"/>
            </a:xfrm>
          </p:grpSpPr>
          <p:sp>
            <p:nvSpPr>
              <p:cNvPr id="1736" name="Google Shape;1736;p19"/>
              <p:cNvSpPr/>
              <p:nvPr/>
            </p:nvSpPr>
            <p:spPr>
              <a:xfrm>
                <a:off x="8676688" y="1953098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19"/>
              <p:cNvSpPr/>
              <p:nvPr/>
            </p:nvSpPr>
            <p:spPr>
              <a:xfrm>
                <a:off x="8763670" y="1953098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19"/>
              <p:cNvSpPr/>
              <p:nvPr/>
            </p:nvSpPr>
            <p:spPr>
              <a:xfrm>
                <a:off x="8850618" y="1953098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19"/>
              <p:cNvSpPr/>
              <p:nvPr/>
            </p:nvSpPr>
            <p:spPr>
              <a:xfrm>
                <a:off x="8937600" y="1953098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19"/>
              <p:cNvSpPr/>
              <p:nvPr/>
            </p:nvSpPr>
            <p:spPr>
              <a:xfrm>
                <a:off x="9024546" y="1953098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19"/>
              <p:cNvSpPr/>
              <p:nvPr/>
            </p:nvSpPr>
            <p:spPr>
              <a:xfrm>
                <a:off x="9111529" y="1953098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19"/>
              <p:cNvSpPr/>
              <p:nvPr/>
            </p:nvSpPr>
            <p:spPr>
              <a:xfrm>
                <a:off x="9198476" y="1953098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19"/>
              <p:cNvSpPr/>
              <p:nvPr/>
            </p:nvSpPr>
            <p:spPr>
              <a:xfrm>
                <a:off x="9285458" y="1953098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44" name="Google Shape;1744;p19"/>
            <p:cNvSpPr/>
            <p:nvPr/>
          </p:nvSpPr>
          <p:spPr>
            <a:xfrm>
              <a:off x="8565857" y="1189255"/>
              <a:ext cx="743694" cy="743694"/>
            </a:xfrm>
            <a:custGeom>
              <a:avLst/>
              <a:gdLst/>
              <a:ahLst/>
              <a:cxnLst/>
              <a:rect l="l" t="t" r="r" b="b"/>
              <a:pathLst>
                <a:path w="743694" h="743694" extrusionOk="0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19"/>
            <p:cNvSpPr/>
            <p:nvPr/>
          </p:nvSpPr>
          <p:spPr>
            <a:xfrm>
              <a:off x="9175464" y="1555236"/>
              <a:ext cx="118723" cy="11732"/>
            </a:xfrm>
            <a:custGeom>
              <a:avLst/>
              <a:gdLst/>
              <a:ahLst/>
              <a:cxnLst/>
              <a:rect l="l" t="t" r="r" b="b"/>
              <a:pathLst>
                <a:path w="118723" h="11732" extrusionOk="0">
                  <a:moveTo>
                    <a:pt x="112857" y="11733"/>
                  </a:moveTo>
                  <a:lnTo>
                    <a:pt x="5867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7" y="0"/>
                  </a:cubicBezTo>
                  <a:lnTo>
                    <a:pt x="112857" y="0"/>
                  </a:lnTo>
                  <a:cubicBezTo>
                    <a:pt x="116104" y="0"/>
                    <a:pt x="118723" y="2619"/>
                    <a:pt x="118723" y="5866"/>
                  </a:cubicBezTo>
                  <a:cubicBezTo>
                    <a:pt x="118723" y="9114"/>
                    <a:pt x="116104" y="11733"/>
                    <a:pt x="112857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19"/>
            <p:cNvSpPr/>
            <p:nvPr/>
          </p:nvSpPr>
          <p:spPr>
            <a:xfrm>
              <a:off x="9145505" y="1649202"/>
              <a:ext cx="134715" cy="11732"/>
            </a:xfrm>
            <a:custGeom>
              <a:avLst/>
              <a:gdLst/>
              <a:ahLst/>
              <a:cxnLst/>
              <a:rect l="l" t="t" r="r" b="b"/>
              <a:pathLst>
                <a:path w="134715" h="11732" extrusionOk="0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19"/>
            <p:cNvSpPr/>
            <p:nvPr/>
          </p:nvSpPr>
          <p:spPr>
            <a:xfrm>
              <a:off x="9124484" y="1732168"/>
              <a:ext cx="123716" cy="11732"/>
            </a:xfrm>
            <a:custGeom>
              <a:avLst/>
              <a:gdLst/>
              <a:ahLst/>
              <a:cxnLst/>
              <a:rect l="l" t="t" r="r" b="b"/>
              <a:pathLst>
                <a:path w="123716" h="11732" extrusionOk="0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19"/>
            <p:cNvSpPr/>
            <p:nvPr/>
          </p:nvSpPr>
          <p:spPr>
            <a:xfrm>
              <a:off x="9084502" y="1809653"/>
              <a:ext cx="111739" cy="11732"/>
            </a:xfrm>
            <a:custGeom>
              <a:avLst/>
              <a:gdLst/>
              <a:ahLst/>
              <a:cxnLst/>
              <a:rect l="l" t="t" r="r" b="b"/>
              <a:pathLst>
                <a:path w="111739" h="11732" extrusionOk="0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19"/>
            <p:cNvSpPr/>
            <p:nvPr/>
          </p:nvSpPr>
          <p:spPr>
            <a:xfrm>
              <a:off x="9023395" y="1875125"/>
              <a:ext cx="89880" cy="11732"/>
            </a:xfrm>
            <a:custGeom>
              <a:avLst/>
              <a:gdLst/>
              <a:ahLst/>
              <a:cxnLst/>
              <a:rect l="l" t="t" r="r" b="b"/>
              <a:pathLst>
                <a:path w="89880" h="11732" extrusionOk="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19"/>
            <p:cNvSpPr/>
            <p:nvPr/>
          </p:nvSpPr>
          <p:spPr>
            <a:xfrm>
              <a:off x="9145505" y="1461270"/>
              <a:ext cx="134715" cy="11732"/>
            </a:xfrm>
            <a:custGeom>
              <a:avLst/>
              <a:gdLst/>
              <a:ahLst/>
              <a:cxnLst/>
              <a:rect l="l" t="t" r="r" b="b"/>
              <a:pathLst>
                <a:path w="134715" h="11732" extrusionOk="0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19"/>
            <p:cNvSpPr/>
            <p:nvPr/>
          </p:nvSpPr>
          <p:spPr>
            <a:xfrm>
              <a:off x="9124484" y="1378304"/>
              <a:ext cx="123716" cy="11732"/>
            </a:xfrm>
            <a:custGeom>
              <a:avLst/>
              <a:gdLst/>
              <a:ahLst/>
              <a:cxnLst/>
              <a:rect l="l" t="t" r="r" b="b"/>
              <a:pathLst>
                <a:path w="123716" h="11732" extrusionOk="0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19"/>
            <p:cNvSpPr/>
            <p:nvPr/>
          </p:nvSpPr>
          <p:spPr>
            <a:xfrm>
              <a:off x="9084502" y="1300855"/>
              <a:ext cx="111739" cy="11732"/>
            </a:xfrm>
            <a:custGeom>
              <a:avLst/>
              <a:gdLst/>
              <a:ahLst/>
              <a:cxnLst/>
              <a:rect l="l" t="t" r="r" b="b"/>
              <a:pathLst>
                <a:path w="111739" h="11732" extrusionOk="0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19"/>
            <p:cNvSpPr/>
            <p:nvPr/>
          </p:nvSpPr>
          <p:spPr>
            <a:xfrm>
              <a:off x="9023395" y="1235382"/>
              <a:ext cx="89880" cy="11732"/>
            </a:xfrm>
            <a:custGeom>
              <a:avLst/>
              <a:gdLst/>
              <a:ahLst/>
              <a:cxnLst/>
              <a:rect l="l" t="t" r="r" b="b"/>
              <a:pathLst>
                <a:path w="89880" h="11732" extrusionOk="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19"/>
            <p:cNvSpPr/>
            <p:nvPr/>
          </p:nvSpPr>
          <p:spPr>
            <a:xfrm>
              <a:off x="8502899" y="1189255"/>
              <a:ext cx="743694" cy="743694"/>
            </a:xfrm>
            <a:custGeom>
              <a:avLst/>
              <a:gdLst/>
              <a:ahLst/>
              <a:cxnLst/>
              <a:rect l="l" t="t" r="r" b="b"/>
              <a:pathLst>
                <a:path w="743694" h="743694" extrusionOk="0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19"/>
            <p:cNvSpPr/>
            <p:nvPr/>
          </p:nvSpPr>
          <p:spPr>
            <a:xfrm>
              <a:off x="8602870" y="1289227"/>
              <a:ext cx="543751" cy="543751"/>
            </a:xfrm>
            <a:custGeom>
              <a:avLst/>
              <a:gdLst/>
              <a:ahLst/>
              <a:cxnLst/>
              <a:rect l="l" t="t" r="r" b="b"/>
              <a:pathLst>
                <a:path w="543751" h="543751" extrusionOk="0">
                  <a:moveTo>
                    <a:pt x="543751" y="271876"/>
                  </a:moveTo>
                  <a:cubicBezTo>
                    <a:pt x="543751" y="422029"/>
                    <a:pt x="422028" y="543751"/>
                    <a:pt x="271875" y="543751"/>
                  </a:cubicBezTo>
                  <a:cubicBezTo>
                    <a:pt x="121722" y="543751"/>
                    <a:pt x="-1" y="422029"/>
                    <a:pt x="-1" y="271876"/>
                  </a:cubicBezTo>
                  <a:cubicBezTo>
                    <a:pt x="-1" y="121723"/>
                    <a:pt x="121722" y="0"/>
                    <a:pt x="271875" y="0"/>
                  </a:cubicBezTo>
                  <a:cubicBezTo>
                    <a:pt x="422028" y="0"/>
                    <a:pt x="543751" y="121723"/>
                    <a:pt x="543751" y="2718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19"/>
            <p:cNvSpPr/>
            <p:nvPr/>
          </p:nvSpPr>
          <p:spPr>
            <a:xfrm>
              <a:off x="8780676" y="1374777"/>
              <a:ext cx="188070" cy="369333"/>
            </a:xfrm>
            <a:custGeom>
              <a:avLst/>
              <a:gdLst/>
              <a:ahLst/>
              <a:cxnLst/>
              <a:rect l="l" t="t" r="r" b="b"/>
              <a:pathLst>
                <a:path w="188070" h="369333" extrusionOk="0">
                  <a:moveTo>
                    <a:pt x="178258" y="206857"/>
                  </a:moveTo>
                  <a:cubicBezTo>
                    <a:pt x="171729" y="196696"/>
                    <a:pt x="161987" y="188036"/>
                    <a:pt x="149102" y="180878"/>
                  </a:cubicBezTo>
                  <a:cubicBezTo>
                    <a:pt x="136217" y="173720"/>
                    <a:pt x="120294" y="167120"/>
                    <a:pt x="101334" y="161149"/>
                  </a:cubicBezTo>
                  <a:cubicBezTo>
                    <a:pt x="90369" y="157657"/>
                    <a:pt x="80941" y="154340"/>
                    <a:pt x="73119" y="151162"/>
                  </a:cubicBezTo>
                  <a:cubicBezTo>
                    <a:pt x="65263" y="147985"/>
                    <a:pt x="59222" y="144144"/>
                    <a:pt x="54997" y="139674"/>
                  </a:cubicBezTo>
                  <a:cubicBezTo>
                    <a:pt x="50771" y="135170"/>
                    <a:pt x="48641" y="129268"/>
                    <a:pt x="48641" y="121901"/>
                  </a:cubicBezTo>
                  <a:cubicBezTo>
                    <a:pt x="48641" y="112682"/>
                    <a:pt x="52448" y="105768"/>
                    <a:pt x="60060" y="101159"/>
                  </a:cubicBezTo>
                  <a:cubicBezTo>
                    <a:pt x="67672" y="96550"/>
                    <a:pt x="78427" y="94245"/>
                    <a:pt x="92394" y="94245"/>
                  </a:cubicBezTo>
                  <a:cubicBezTo>
                    <a:pt x="105733" y="94245"/>
                    <a:pt x="118862" y="95956"/>
                    <a:pt x="131748" y="99378"/>
                  </a:cubicBezTo>
                  <a:cubicBezTo>
                    <a:pt x="144632" y="102800"/>
                    <a:pt x="158460" y="107828"/>
                    <a:pt x="173160" y="114428"/>
                  </a:cubicBezTo>
                  <a:lnTo>
                    <a:pt x="178015" y="65437"/>
                  </a:lnTo>
                  <a:cubicBezTo>
                    <a:pt x="167783" y="61317"/>
                    <a:pt x="155457" y="57511"/>
                    <a:pt x="141001" y="53949"/>
                  </a:cubicBezTo>
                  <a:cubicBezTo>
                    <a:pt x="132586" y="51889"/>
                    <a:pt x="123856" y="50492"/>
                    <a:pt x="114917" y="49619"/>
                  </a:cubicBezTo>
                  <a:lnTo>
                    <a:pt x="117815" y="0"/>
                  </a:lnTo>
                  <a:lnTo>
                    <a:pt x="81186" y="0"/>
                  </a:lnTo>
                  <a:lnTo>
                    <a:pt x="84048" y="49061"/>
                  </a:lnTo>
                  <a:cubicBezTo>
                    <a:pt x="67986" y="50038"/>
                    <a:pt x="54089" y="53006"/>
                    <a:pt x="42565" y="58244"/>
                  </a:cubicBezTo>
                  <a:cubicBezTo>
                    <a:pt x="28423" y="64669"/>
                    <a:pt x="17808" y="73504"/>
                    <a:pt x="10684" y="84782"/>
                  </a:cubicBezTo>
                  <a:cubicBezTo>
                    <a:pt x="3562" y="96061"/>
                    <a:pt x="35" y="108911"/>
                    <a:pt x="35" y="123367"/>
                  </a:cubicBezTo>
                  <a:cubicBezTo>
                    <a:pt x="35" y="138068"/>
                    <a:pt x="3282" y="150150"/>
                    <a:pt x="9742" y="159613"/>
                  </a:cubicBezTo>
                  <a:cubicBezTo>
                    <a:pt x="16237" y="169076"/>
                    <a:pt x="25001" y="176897"/>
                    <a:pt x="36105" y="183078"/>
                  </a:cubicBezTo>
                  <a:cubicBezTo>
                    <a:pt x="47210" y="189259"/>
                    <a:pt x="59710" y="194776"/>
                    <a:pt x="73678" y="199629"/>
                  </a:cubicBezTo>
                  <a:cubicBezTo>
                    <a:pt x="87645" y="204483"/>
                    <a:pt x="99098" y="208813"/>
                    <a:pt x="108073" y="212619"/>
                  </a:cubicBezTo>
                  <a:cubicBezTo>
                    <a:pt x="117047" y="216425"/>
                    <a:pt x="123716" y="220720"/>
                    <a:pt x="128081" y="225504"/>
                  </a:cubicBezTo>
                  <a:cubicBezTo>
                    <a:pt x="132446" y="230288"/>
                    <a:pt x="134610" y="236643"/>
                    <a:pt x="134610" y="244465"/>
                  </a:cubicBezTo>
                  <a:cubicBezTo>
                    <a:pt x="134610" y="254696"/>
                    <a:pt x="130735" y="262273"/>
                    <a:pt x="123018" y="267267"/>
                  </a:cubicBezTo>
                  <a:cubicBezTo>
                    <a:pt x="115301" y="272260"/>
                    <a:pt x="105069" y="274739"/>
                    <a:pt x="92359" y="274739"/>
                  </a:cubicBezTo>
                  <a:cubicBezTo>
                    <a:pt x="82128" y="274739"/>
                    <a:pt x="72037" y="273622"/>
                    <a:pt x="62085" y="271387"/>
                  </a:cubicBezTo>
                  <a:cubicBezTo>
                    <a:pt x="52098" y="269152"/>
                    <a:pt x="42391" y="266219"/>
                    <a:pt x="32928" y="262587"/>
                  </a:cubicBezTo>
                  <a:cubicBezTo>
                    <a:pt x="23465" y="258991"/>
                    <a:pt x="14351" y="255045"/>
                    <a:pt x="5621" y="250820"/>
                  </a:cubicBezTo>
                  <a:lnTo>
                    <a:pt x="0" y="301661"/>
                  </a:lnTo>
                  <a:cubicBezTo>
                    <a:pt x="5621" y="304420"/>
                    <a:pt x="13199" y="307248"/>
                    <a:pt x="22802" y="310181"/>
                  </a:cubicBezTo>
                  <a:cubicBezTo>
                    <a:pt x="32405" y="313115"/>
                    <a:pt x="42810" y="315594"/>
                    <a:pt x="54019" y="317654"/>
                  </a:cubicBezTo>
                  <a:cubicBezTo>
                    <a:pt x="64215" y="319540"/>
                    <a:pt x="74167" y="320517"/>
                    <a:pt x="83874" y="320657"/>
                  </a:cubicBezTo>
                  <a:lnTo>
                    <a:pt x="81151" y="369333"/>
                  </a:lnTo>
                  <a:lnTo>
                    <a:pt x="117780" y="369333"/>
                  </a:lnTo>
                  <a:lnTo>
                    <a:pt x="114952" y="319051"/>
                  </a:lnTo>
                  <a:cubicBezTo>
                    <a:pt x="124484" y="317794"/>
                    <a:pt x="132829" y="315838"/>
                    <a:pt x="139918" y="313184"/>
                  </a:cubicBezTo>
                  <a:cubicBezTo>
                    <a:pt x="153327" y="308121"/>
                    <a:pt x="163488" y="301696"/>
                    <a:pt x="170472" y="293839"/>
                  </a:cubicBezTo>
                  <a:cubicBezTo>
                    <a:pt x="177455" y="285983"/>
                    <a:pt x="182135" y="277672"/>
                    <a:pt x="184509" y="268873"/>
                  </a:cubicBezTo>
                  <a:cubicBezTo>
                    <a:pt x="186884" y="260073"/>
                    <a:pt x="188071" y="251972"/>
                    <a:pt x="188071" y="244465"/>
                  </a:cubicBezTo>
                  <a:cubicBezTo>
                    <a:pt x="188071" y="229555"/>
                    <a:pt x="184824" y="217019"/>
                    <a:pt x="178258" y="206857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7" name="Google Shape;1757;p19"/>
          <p:cNvGrpSpPr/>
          <p:nvPr/>
        </p:nvGrpSpPr>
        <p:grpSpPr>
          <a:xfrm rot="5400000">
            <a:off x="7857588" y="418538"/>
            <a:ext cx="59100" cy="547725"/>
            <a:chOff x="1263425" y="3094400"/>
            <a:chExt cx="59100" cy="547725"/>
          </a:xfrm>
        </p:grpSpPr>
        <p:sp>
          <p:nvSpPr>
            <p:cNvPr id="1758" name="Google Shape;1758;p19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59" name="Google Shape;1759;p19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0" name="Google Shape;1760;p19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1" name="Google Shape;1761;p19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●"/>
              <a:defRPr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○"/>
              <a:defRPr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■"/>
              <a:defRPr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●"/>
              <a:defRPr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○"/>
              <a:defRPr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■"/>
              <a:defRPr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●"/>
              <a:defRPr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○"/>
              <a:defRPr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Char char="■"/>
              <a:defRPr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64" r:id="rId6"/>
    <p:sldLayoutId id="214748366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23"/>
          <p:cNvSpPr txBox="1">
            <a:spLocks noGrp="1"/>
          </p:cNvSpPr>
          <p:nvPr>
            <p:ph type="ctrTitle"/>
          </p:nvPr>
        </p:nvSpPr>
        <p:spPr>
          <a:xfrm>
            <a:off x="3932675" y="948175"/>
            <a:ext cx="4113600" cy="26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000" dirty="0"/>
              <a:t>Redes Neuronais para Previsão de Preços de Ações</a:t>
            </a:r>
            <a:endParaRPr sz="4000" dirty="0"/>
          </a:p>
        </p:txBody>
      </p:sp>
      <p:sp>
        <p:nvSpPr>
          <p:cNvPr id="1773" name="Google Shape;1773;p23"/>
          <p:cNvSpPr txBox="1">
            <a:spLocks noGrp="1"/>
          </p:cNvSpPr>
          <p:nvPr>
            <p:ph type="subTitle" idx="1"/>
          </p:nvPr>
        </p:nvSpPr>
        <p:spPr>
          <a:xfrm>
            <a:off x="3941258" y="3658198"/>
            <a:ext cx="4113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PT" sz="1400" dirty="0">
                <a:latin typeface="DM Sans Medium"/>
                <a:ea typeface="DM Sans Medium"/>
                <a:cs typeface="DM Sans Medium"/>
                <a:sym typeface="DM Sans Medium"/>
              </a:rPr>
              <a:t>Pedro Leite</a:t>
            </a:r>
          </a:p>
          <a:p>
            <a:pPr marL="0" lvl="0" indent="0"/>
            <a:r>
              <a:rPr lang="pt-PT" sz="1400" dirty="0">
                <a:latin typeface="DM Sans Medium"/>
                <a:ea typeface="DM Sans Medium"/>
                <a:cs typeface="DM Sans Medium"/>
                <a:sym typeface="DM Sans Medium"/>
              </a:rPr>
              <a:t>M:CC @ FCUP </a:t>
            </a:r>
          </a:p>
          <a:p>
            <a:pPr marL="0" lvl="0" indent="0"/>
            <a:r>
              <a:rPr lang="pt-PT" sz="1400" dirty="0">
                <a:latin typeface="DM Sans Medium"/>
                <a:ea typeface="DM Sans Medium"/>
                <a:cs typeface="DM Sans Medium"/>
                <a:sym typeface="DM Sans Medium"/>
              </a:rPr>
              <a:t>14 de Novembro de 2025</a:t>
            </a:r>
          </a:p>
        </p:txBody>
      </p:sp>
      <p:grpSp>
        <p:nvGrpSpPr>
          <p:cNvPr id="1784" name="Google Shape;1784;p23"/>
          <p:cNvGrpSpPr/>
          <p:nvPr/>
        </p:nvGrpSpPr>
        <p:grpSpPr>
          <a:xfrm>
            <a:off x="1282666" y="1631082"/>
            <a:ext cx="1185797" cy="1618524"/>
            <a:chOff x="6992672" y="4225072"/>
            <a:chExt cx="907951" cy="1321457"/>
          </a:xfrm>
        </p:grpSpPr>
        <p:sp>
          <p:nvSpPr>
            <p:cNvPr id="1785" name="Google Shape;1785;p23"/>
            <p:cNvSpPr/>
            <p:nvPr/>
          </p:nvSpPr>
          <p:spPr>
            <a:xfrm>
              <a:off x="6992672" y="4225072"/>
              <a:ext cx="907951" cy="1321457"/>
            </a:xfrm>
            <a:custGeom>
              <a:avLst/>
              <a:gdLst/>
              <a:ahLst/>
              <a:cxnLst/>
              <a:rect l="l" t="t" r="r" b="b"/>
              <a:pathLst>
                <a:path w="907951" h="1321457" extrusionOk="0">
                  <a:moveTo>
                    <a:pt x="822017" y="1321457"/>
                  </a:moveTo>
                  <a:cubicBezTo>
                    <a:pt x="592707" y="1312239"/>
                    <a:pt x="344576" y="1313845"/>
                    <a:pt x="85934" y="1321457"/>
                  </a:cubicBezTo>
                  <a:cubicBezTo>
                    <a:pt x="38480" y="1321457"/>
                    <a:pt x="0" y="1282977"/>
                    <a:pt x="0" y="1235523"/>
                  </a:cubicBezTo>
                  <a:cubicBezTo>
                    <a:pt x="14736" y="872614"/>
                    <a:pt x="14386" y="488929"/>
                    <a:pt x="0" y="85934"/>
                  </a:cubicBezTo>
                  <a:cubicBezTo>
                    <a:pt x="0" y="38480"/>
                    <a:pt x="38480" y="0"/>
                    <a:pt x="85934" y="0"/>
                  </a:cubicBezTo>
                  <a:cubicBezTo>
                    <a:pt x="327536" y="4609"/>
                    <a:pt x="573013" y="4470"/>
                    <a:pt x="822017" y="0"/>
                  </a:cubicBezTo>
                  <a:cubicBezTo>
                    <a:pt x="869472" y="0"/>
                    <a:pt x="907952" y="38480"/>
                    <a:pt x="907952" y="85934"/>
                  </a:cubicBezTo>
                  <a:cubicBezTo>
                    <a:pt x="893251" y="456316"/>
                    <a:pt x="893530" y="839756"/>
                    <a:pt x="907952" y="1235523"/>
                  </a:cubicBezTo>
                  <a:cubicBezTo>
                    <a:pt x="907952" y="1283012"/>
                    <a:pt x="869472" y="1321457"/>
                    <a:pt x="822017" y="1321457"/>
                  </a:cubicBez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6" name="Google Shape;1786;p23"/>
            <p:cNvGrpSpPr/>
            <p:nvPr/>
          </p:nvGrpSpPr>
          <p:grpSpPr>
            <a:xfrm>
              <a:off x="7117788" y="4313632"/>
              <a:ext cx="657722" cy="657579"/>
              <a:chOff x="7117788" y="4313632"/>
              <a:chExt cx="657722" cy="657579"/>
            </a:xfrm>
          </p:grpSpPr>
          <p:sp>
            <p:nvSpPr>
              <p:cNvPr id="1787" name="Google Shape;1787;p23"/>
              <p:cNvSpPr/>
              <p:nvPr/>
            </p:nvSpPr>
            <p:spPr>
              <a:xfrm>
                <a:off x="7446648" y="4313632"/>
                <a:ext cx="232068" cy="328786"/>
              </a:xfrm>
              <a:custGeom>
                <a:avLst/>
                <a:gdLst/>
                <a:ahLst/>
                <a:cxnLst/>
                <a:rect l="l" t="t" r="r" b="b"/>
                <a:pathLst>
                  <a:path w="232068" h="328786" extrusionOk="0">
                    <a:moveTo>
                      <a:pt x="232068" y="90747"/>
                    </a:moveTo>
                    <a:cubicBezTo>
                      <a:pt x="173615" y="32084"/>
                      <a:pt x="92674" y="-3499"/>
                      <a:pt x="209" y="273"/>
                    </a:cubicBezTo>
                    <a:cubicBezTo>
                      <a:pt x="139" y="273"/>
                      <a:pt x="69" y="273"/>
                      <a:pt x="0" y="273"/>
                    </a:cubicBezTo>
                    <a:lnTo>
                      <a:pt x="0" y="328786"/>
                    </a:lnTo>
                    <a:lnTo>
                      <a:pt x="232068" y="90747"/>
                    </a:lnTo>
                    <a:close/>
                  </a:path>
                </a:pathLst>
              </a:custGeom>
              <a:solidFill>
                <a:srgbClr val="00F9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1788;p23"/>
              <p:cNvSpPr/>
              <p:nvPr/>
            </p:nvSpPr>
            <p:spPr>
              <a:xfrm>
                <a:off x="7446648" y="4404344"/>
                <a:ext cx="314930" cy="238039"/>
              </a:xfrm>
              <a:custGeom>
                <a:avLst/>
                <a:gdLst/>
                <a:ahLst/>
                <a:cxnLst/>
                <a:rect l="l" t="t" r="r" b="b"/>
                <a:pathLst>
                  <a:path w="314930" h="238039" extrusionOk="0">
                    <a:moveTo>
                      <a:pt x="314930" y="140862"/>
                    </a:moveTo>
                    <a:cubicBezTo>
                      <a:pt x="299112" y="86982"/>
                      <a:pt x="270444" y="38515"/>
                      <a:pt x="232068" y="0"/>
                    </a:cubicBezTo>
                    <a:lnTo>
                      <a:pt x="0" y="238040"/>
                    </a:lnTo>
                    <a:lnTo>
                      <a:pt x="314930" y="140862"/>
                    </a:lnTo>
                    <a:close/>
                  </a:path>
                </a:pathLst>
              </a:custGeom>
              <a:solidFill>
                <a:srgbClr val="B66DF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23"/>
              <p:cNvSpPr/>
              <p:nvPr/>
            </p:nvSpPr>
            <p:spPr>
              <a:xfrm>
                <a:off x="7117788" y="4313905"/>
                <a:ext cx="542526" cy="657306"/>
              </a:xfrm>
              <a:custGeom>
                <a:avLst/>
                <a:gdLst/>
                <a:ahLst/>
                <a:cxnLst/>
                <a:rect l="l" t="t" r="r" b="b"/>
                <a:pathLst>
                  <a:path w="542526" h="657306" extrusionOk="0">
                    <a:moveTo>
                      <a:pt x="328860" y="0"/>
                    </a:moveTo>
                    <a:cubicBezTo>
                      <a:pt x="147598" y="7507"/>
                      <a:pt x="10019" y="146553"/>
                      <a:pt x="416" y="328653"/>
                    </a:cubicBezTo>
                    <a:cubicBezTo>
                      <a:pt x="-9151" y="509915"/>
                      <a:pt x="147563" y="657306"/>
                      <a:pt x="329070" y="657306"/>
                    </a:cubicBezTo>
                    <a:cubicBezTo>
                      <a:pt x="410569" y="657306"/>
                      <a:pt x="485086" y="627556"/>
                      <a:pt x="542527" y="578460"/>
                    </a:cubicBezTo>
                    <a:lnTo>
                      <a:pt x="328860" y="328513"/>
                    </a:lnTo>
                    <a:lnTo>
                      <a:pt x="328860" y="0"/>
                    </a:lnTo>
                    <a:close/>
                  </a:path>
                </a:pathLst>
              </a:custGeom>
              <a:solidFill>
                <a:srgbClr val="A2F26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23"/>
              <p:cNvSpPr/>
              <p:nvPr/>
            </p:nvSpPr>
            <p:spPr>
              <a:xfrm>
                <a:off x="7446648" y="4545205"/>
                <a:ext cx="328862" cy="347159"/>
              </a:xfrm>
              <a:custGeom>
                <a:avLst/>
                <a:gdLst/>
                <a:ahLst/>
                <a:cxnLst/>
                <a:rect l="l" t="t" r="r" b="b"/>
                <a:pathLst>
                  <a:path w="328862" h="347159" extrusionOk="0">
                    <a:moveTo>
                      <a:pt x="328863" y="97353"/>
                    </a:moveTo>
                    <a:cubicBezTo>
                      <a:pt x="328863" y="63691"/>
                      <a:pt x="324009" y="30973"/>
                      <a:pt x="314930" y="0"/>
                    </a:cubicBezTo>
                    <a:lnTo>
                      <a:pt x="0" y="97213"/>
                    </a:lnTo>
                    <a:lnTo>
                      <a:pt x="213666" y="347160"/>
                    </a:lnTo>
                    <a:cubicBezTo>
                      <a:pt x="284132" y="286890"/>
                      <a:pt x="328863" y="197360"/>
                      <a:pt x="328863" y="97353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1" name="Google Shape;1791;p23"/>
            <p:cNvGrpSpPr/>
            <p:nvPr/>
          </p:nvGrpSpPr>
          <p:grpSpPr>
            <a:xfrm>
              <a:off x="7158221" y="5096744"/>
              <a:ext cx="576875" cy="129581"/>
              <a:chOff x="7158221" y="5096744"/>
              <a:chExt cx="576875" cy="129581"/>
            </a:xfrm>
          </p:grpSpPr>
          <p:sp>
            <p:nvSpPr>
              <p:cNvPr id="1792" name="Google Shape;1792;p23"/>
              <p:cNvSpPr/>
              <p:nvPr/>
            </p:nvSpPr>
            <p:spPr>
              <a:xfrm>
                <a:off x="7158221" y="5096744"/>
                <a:ext cx="86074" cy="86074"/>
              </a:xfrm>
              <a:custGeom>
                <a:avLst/>
                <a:gdLst/>
                <a:ahLst/>
                <a:cxnLst/>
                <a:rect l="l" t="t" r="r" b="b"/>
                <a:pathLst>
                  <a:path w="86074" h="86074" extrusionOk="0">
                    <a:moveTo>
                      <a:pt x="66555" y="86074"/>
                    </a:moveTo>
                    <a:lnTo>
                      <a:pt x="19520" y="86074"/>
                    </a:lnTo>
                    <a:cubicBezTo>
                      <a:pt x="8730" y="86074"/>
                      <a:pt x="0" y="77345"/>
                      <a:pt x="0" y="66555"/>
                    </a:cubicBezTo>
                    <a:lnTo>
                      <a:pt x="0" y="19519"/>
                    </a:lnTo>
                    <a:cubicBezTo>
                      <a:pt x="0" y="8730"/>
                      <a:pt x="8730" y="0"/>
                      <a:pt x="19520" y="0"/>
                    </a:cubicBezTo>
                    <a:lnTo>
                      <a:pt x="66555" y="0"/>
                    </a:lnTo>
                    <a:cubicBezTo>
                      <a:pt x="77345" y="0"/>
                      <a:pt x="86074" y="8730"/>
                      <a:pt x="86074" y="19519"/>
                    </a:cubicBezTo>
                    <a:lnTo>
                      <a:pt x="86074" y="66555"/>
                    </a:lnTo>
                    <a:cubicBezTo>
                      <a:pt x="86074" y="77345"/>
                      <a:pt x="77310" y="86074"/>
                      <a:pt x="66555" y="86074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93" name="Google Shape;1793;p23"/>
              <p:cNvGrpSpPr/>
              <p:nvPr/>
            </p:nvGrpSpPr>
            <p:grpSpPr>
              <a:xfrm>
                <a:off x="7294067" y="5096744"/>
                <a:ext cx="441029" cy="129581"/>
                <a:chOff x="7294067" y="5096744"/>
                <a:chExt cx="441029" cy="129581"/>
              </a:xfrm>
            </p:grpSpPr>
            <p:sp>
              <p:nvSpPr>
                <p:cNvPr id="1794" name="Google Shape;1794;p23"/>
                <p:cNvSpPr/>
                <p:nvPr/>
              </p:nvSpPr>
              <p:spPr>
                <a:xfrm>
                  <a:off x="7393921" y="5096744"/>
                  <a:ext cx="341175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75" h="24058" extrusionOk="0">
                      <a:moveTo>
                        <a:pt x="329561" y="0"/>
                      </a:moveTo>
                      <a:lnTo>
                        <a:pt x="11628" y="0"/>
                      </a:lnTo>
                      <a:cubicBezTo>
                        <a:pt x="-3876" y="0"/>
                        <a:pt x="-3876" y="24059"/>
                        <a:pt x="11628" y="24059"/>
                      </a:cubicBezTo>
                      <a:lnTo>
                        <a:pt x="329561" y="24059"/>
                      </a:lnTo>
                      <a:cubicBezTo>
                        <a:pt x="345030" y="24059"/>
                        <a:pt x="345065" y="0"/>
                        <a:pt x="329561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5" name="Google Shape;1795;p23"/>
                <p:cNvSpPr/>
                <p:nvPr/>
              </p:nvSpPr>
              <p:spPr>
                <a:xfrm>
                  <a:off x="7294067" y="5149505"/>
                  <a:ext cx="441029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029" h="24058" extrusionOk="0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6" name="Google Shape;1796;p23"/>
                <p:cNvSpPr/>
                <p:nvPr/>
              </p:nvSpPr>
              <p:spPr>
                <a:xfrm>
                  <a:off x="7294067" y="5202267"/>
                  <a:ext cx="441029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029" h="24058" extrusionOk="0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97" name="Google Shape;1797;p23"/>
            <p:cNvGrpSpPr/>
            <p:nvPr/>
          </p:nvGrpSpPr>
          <p:grpSpPr>
            <a:xfrm>
              <a:off x="7158221" y="5292322"/>
              <a:ext cx="576875" cy="129582"/>
              <a:chOff x="7158221" y="5292322"/>
              <a:chExt cx="576875" cy="129582"/>
            </a:xfrm>
          </p:grpSpPr>
          <p:sp>
            <p:nvSpPr>
              <p:cNvPr id="1798" name="Google Shape;1798;p23"/>
              <p:cNvSpPr/>
              <p:nvPr/>
            </p:nvSpPr>
            <p:spPr>
              <a:xfrm>
                <a:off x="7158221" y="5292322"/>
                <a:ext cx="86074" cy="86074"/>
              </a:xfrm>
              <a:custGeom>
                <a:avLst/>
                <a:gdLst/>
                <a:ahLst/>
                <a:cxnLst/>
                <a:rect l="l" t="t" r="r" b="b"/>
                <a:pathLst>
                  <a:path w="86074" h="86074" extrusionOk="0">
                    <a:moveTo>
                      <a:pt x="66555" y="86074"/>
                    </a:moveTo>
                    <a:lnTo>
                      <a:pt x="19520" y="86074"/>
                    </a:lnTo>
                    <a:cubicBezTo>
                      <a:pt x="8730" y="86074"/>
                      <a:pt x="0" y="77345"/>
                      <a:pt x="0" y="66555"/>
                    </a:cubicBezTo>
                    <a:lnTo>
                      <a:pt x="0" y="19519"/>
                    </a:lnTo>
                    <a:cubicBezTo>
                      <a:pt x="0" y="8730"/>
                      <a:pt x="8730" y="0"/>
                      <a:pt x="19520" y="0"/>
                    </a:cubicBezTo>
                    <a:lnTo>
                      <a:pt x="66555" y="0"/>
                    </a:lnTo>
                    <a:cubicBezTo>
                      <a:pt x="77345" y="0"/>
                      <a:pt x="86074" y="8730"/>
                      <a:pt x="86074" y="19519"/>
                    </a:cubicBezTo>
                    <a:lnTo>
                      <a:pt x="86074" y="66555"/>
                    </a:lnTo>
                    <a:cubicBezTo>
                      <a:pt x="86074" y="77345"/>
                      <a:pt x="77310" y="86074"/>
                      <a:pt x="66555" y="86074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99" name="Google Shape;1799;p23"/>
              <p:cNvGrpSpPr/>
              <p:nvPr/>
            </p:nvGrpSpPr>
            <p:grpSpPr>
              <a:xfrm>
                <a:off x="7294067" y="5292322"/>
                <a:ext cx="441029" cy="129582"/>
                <a:chOff x="7294067" y="5292322"/>
                <a:chExt cx="441029" cy="129582"/>
              </a:xfrm>
            </p:grpSpPr>
            <p:sp>
              <p:nvSpPr>
                <p:cNvPr id="1800" name="Google Shape;1800;p23"/>
                <p:cNvSpPr/>
                <p:nvPr/>
              </p:nvSpPr>
              <p:spPr>
                <a:xfrm>
                  <a:off x="7393921" y="5292322"/>
                  <a:ext cx="341175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175" h="24058" extrusionOk="0">
                      <a:moveTo>
                        <a:pt x="329561" y="0"/>
                      </a:moveTo>
                      <a:lnTo>
                        <a:pt x="11628" y="0"/>
                      </a:lnTo>
                      <a:cubicBezTo>
                        <a:pt x="-3876" y="0"/>
                        <a:pt x="-3876" y="24059"/>
                        <a:pt x="11628" y="24059"/>
                      </a:cubicBezTo>
                      <a:lnTo>
                        <a:pt x="329561" y="24059"/>
                      </a:lnTo>
                      <a:cubicBezTo>
                        <a:pt x="345030" y="24059"/>
                        <a:pt x="345065" y="0"/>
                        <a:pt x="329561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1" name="Google Shape;1801;p23"/>
                <p:cNvSpPr/>
                <p:nvPr/>
              </p:nvSpPr>
              <p:spPr>
                <a:xfrm>
                  <a:off x="7294067" y="5345084"/>
                  <a:ext cx="441029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029" h="24058" extrusionOk="0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23"/>
                <p:cNvSpPr/>
                <p:nvPr/>
              </p:nvSpPr>
              <p:spPr>
                <a:xfrm>
                  <a:off x="7294067" y="5397846"/>
                  <a:ext cx="441029" cy="24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029" h="24058" extrusionOk="0">
                      <a:moveTo>
                        <a:pt x="429415" y="0"/>
                      </a:moveTo>
                      <a:lnTo>
                        <a:pt x="11615" y="0"/>
                      </a:lnTo>
                      <a:cubicBezTo>
                        <a:pt x="-3854" y="0"/>
                        <a:pt x="-3889" y="24059"/>
                        <a:pt x="11615" y="24059"/>
                      </a:cubicBezTo>
                      <a:lnTo>
                        <a:pt x="429415" y="24059"/>
                      </a:lnTo>
                      <a:cubicBezTo>
                        <a:pt x="444884" y="24059"/>
                        <a:pt x="444919" y="0"/>
                        <a:pt x="429415" y="0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803" name="Google Shape;1803;p23"/>
          <p:cNvGrpSpPr/>
          <p:nvPr/>
        </p:nvGrpSpPr>
        <p:grpSpPr>
          <a:xfrm>
            <a:off x="2078639" y="881459"/>
            <a:ext cx="1079191" cy="642455"/>
            <a:chOff x="6982762" y="6103991"/>
            <a:chExt cx="1121338" cy="641104"/>
          </a:xfrm>
        </p:grpSpPr>
        <p:sp>
          <p:nvSpPr>
            <p:cNvPr id="1804" name="Google Shape;1804;p23"/>
            <p:cNvSpPr/>
            <p:nvPr/>
          </p:nvSpPr>
          <p:spPr>
            <a:xfrm>
              <a:off x="6982762" y="6103991"/>
              <a:ext cx="1121338" cy="641104"/>
            </a:xfrm>
            <a:custGeom>
              <a:avLst/>
              <a:gdLst/>
              <a:ahLst/>
              <a:cxnLst/>
              <a:rect l="l" t="t" r="r" b="b"/>
              <a:pathLst>
                <a:path w="1121338" h="641104" extrusionOk="0">
                  <a:moveTo>
                    <a:pt x="1060755" y="641104"/>
                  </a:moveTo>
                  <a:cubicBezTo>
                    <a:pt x="678223" y="636250"/>
                    <a:pt x="323869" y="634190"/>
                    <a:pt x="60584" y="641104"/>
                  </a:cubicBezTo>
                  <a:cubicBezTo>
                    <a:pt x="27132" y="641104"/>
                    <a:pt x="0" y="613972"/>
                    <a:pt x="0" y="580521"/>
                  </a:cubicBezTo>
                  <a:cubicBezTo>
                    <a:pt x="7647" y="416962"/>
                    <a:pt x="6879" y="242649"/>
                    <a:pt x="0" y="60584"/>
                  </a:cubicBezTo>
                  <a:cubicBezTo>
                    <a:pt x="0" y="27132"/>
                    <a:pt x="27132" y="0"/>
                    <a:pt x="60584" y="0"/>
                  </a:cubicBezTo>
                  <a:cubicBezTo>
                    <a:pt x="444792" y="3806"/>
                    <a:pt x="807142" y="6006"/>
                    <a:pt x="1060755" y="0"/>
                  </a:cubicBezTo>
                  <a:cubicBezTo>
                    <a:pt x="1094208" y="0"/>
                    <a:pt x="1121339" y="27132"/>
                    <a:pt x="1121339" y="60584"/>
                  </a:cubicBezTo>
                  <a:cubicBezTo>
                    <a:pt x="1114390" y="231091"/>
                    <a:pt x="1114600" y="404496"/>
                    <a:pt x="1121339" y="580521"/>
                  </a:cubicBezTo>
                  <a:cubicBezTo>
                    <a:pt x="1121339" y="614007"/>
                    <a:pt x="1094208" y="641104"/>
                    <a:pt x="1060755" y="641104"/>
                  </a:cubicBezTo>
                  <a:close/>
                </a:path>
              </a:pathLst>
            </a:custGeom>
            <a:solidFill>
              <a:srgbClr val="A2F2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23"/>
            <p:cNvSpPr/>
            <p:nvPr/>
          </p:nvSpPr>
          <p:spPr>
            <a:xfrm>
              <a:off x="7090050" y="6331150"/>
              <a:ext cx="90726" cy="329072"/>
            </a:xfrm>
            <a:custGeom>
              <a:avLst/>
              <a:gdLst/>
              <a:ahLst/>
              <a:cxnLst/>
              <a:rect l="l" t="t" r="r" b="b"/>
              <a:pathLst>
                <a:path w="71862" h="329072" extrusionOk="0">
                  <a:moveTo>
                    <a:pt x="0" y="0"/>
                  </a:moveTo>
                  <a:lnTo>
                    <a:pt x="71862" y="0"/>
                  </a:lnTo>
                  <a:lnTo>
                    <a:pt x="71862" y="329072"/>
                  </a:lnTo>
                  <a:lnTo>
                    <a:pt x="0" y="329072"/>
                  </a:ln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6" name="Google Shape;1806;p23"/>
            <p:cNvSpPr/>
            <p:nvPr/>
          </p:nvSpPr>
          <p:spPr>
            <a:xfrm>
              <a:off x="7218918" y="6481126"/>
              <a:ext cx="90726" cy="179097"/>
            </a:xfrm>
            <a:custGeom>
              <a:avLst/>
              <a:gdLst/>
              <a:ahLst/>
              <a:cxnLst/>
              <a:rect l="l" t="t" r="r" b="b"/>
              <a:pathLst>
                <a:path w="71862" h="179097" extrusionOk="0">
                  <a:moveTo>
                    <a:pt x="0" y="0"/>
                  </a:moveTo>
                  <a:lnTo>
                    <a:pt x="71862" y="0"/>
                  </a:lnTo>
                  <a:lnTo>
                    <a:pt x="71862" y="179097"/>
                  </a:lnTo>
                  <a:lnTo>
                    <a:pt x="0" y="179097"/>
                  </a:ln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23"/>
            <p:cNvSpPr/>
            <p:nvPr/>
          </p:nvSpPr>
          <p:spPr>
            <a:xfrm>
              <a:off x="7327401" y="6285720"/>
              <a:ext cx="101333" cy="370136"/>
            </a:xfrm>
            <a:custGeom>
              <a:avLst/>
              <a:gdLst/>
              <a:ahLst/>
              <a:cxnLst/>
              <a:rect l="l" t="t" r="r" b="b"/>
              <a:pathLst>
                <a:path w="101333" h="370136" extrusionOk="0">
                  <a:moveTo>
                    <a:pt x="0" y="0"/>
                  </a:moveTo>
                  <a:lnTo>
                    <a:pt x="101334" y="0"/>
                  </a:lnTo>
                  <a:lnTo>
                    <a:pt x="101334" y="370136"/>
                  </a:lnTo>
                  <a:lnTo>
                    <a:pt x="0" y="370136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8" name="Google Shape;1808;p23"/>
            <p:cNvSpPr/>
            <p:nvPr/>
          </p:nvSpPr>
          <p:spPr>
            <a:xfrm>
              <a:off x="7471335" y="6520721"/>
              <a:ext cx="101333" cy="135134"/>
            </a:xfrm>
            <a:custGeom>
              <a:avLst/>
              <a:gdLst/>
              <a:ahLst/>
              <a:cxnLst/>
              <a:rect l="l" t="t" r="r" b="b"/>
              <a:pathLst>
                <a:path w="101333" h="135134" extrusionOk="0">
                  <a:moveTo>
                    <a:pt x="0" y="0"/>
                  </a:moveTo>
                  <a:lnTo>
                    <a:pt x="101334" y="0"/>
                  </a:lnTo>
                  <a:lnTo>
                    <a:pt x="101334" y="135135"/>
                  </a:lnTo>
                  <a:lnTo>
                    <a:pt x="0" y="135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09" name="Google Shape;1809;p23"/>
            <p:cNvGrpSpPr/>
            <p:nvPr/>
          </p:nvGrpSpPr>
          <p:grpSpPr>
            <a:xfrm>
              <a:off x="7651995" y="6199610"/>
              <a:ext cx="348504" cy="449891"/>
              <a:chOff x="7651995" y="6199610"/>
              <a:chExt cx="348504" cy="449891"/>
            </a:xfrm>
          </p:grpSpPr>
          <p:sp>
            <p:nvSpPr>
              <p:cNvPr id="1810" name="Google Shape;1810;p23"/>
              <p:cNvSpPr/>
              <p:nvPr/>
            </p:nvSpPr>
            <p:spPr>
              <a:xfrm>
                <a:off x="7751129" y="6199610"/>
                <a:ext cx="249370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249370" h="12256" extrusionOk="0">
                    <a:moveTo>
                      <a:pt x="243111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243111" y="12256"/>
                    </a:lnTo>
                    <a:cubicBezTo>
                      <a:pt x="251457" y="12256"/>
                      <a:pt x="251457" y="0"/>
                      <a:pt x="243111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23"/>
              <p:cNvSpPr/>
              <p:nvPr/>
            </p:nvSpPr>
            <p:spPr>
              <a:xfrm>
                <a:off x="7651995" y="6287151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23"/>
              <p:cNvSpPr/>
              <p:nvPr/>
            </p:nvSpPr>
            <p:spPr>
              <a:xfrm>
                <a:off x="7651995" y="6374657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23"/>
              <p:cNvSpPr/>
              <p:nvPr/>
            </p:nvSpPr>
            <p:spPr>
              <a:xfrm>
                <a:off x="7651995" y="6462198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23"/>
              <p:cNvSpPr/>
              <p:nvPr/>
            </p:nvSpPr>
            <p:spPr>
              <a:xfrm>
                <a:off x="7651995" y="6549739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21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23"/>
              <p:cNvSpPr/>
              <p:nvPr/>
            </p:nvSpPr>
            <p:spPr>
              <a:xfrm>
                <a:off x="7651995" y="6637245"/>
                <a:ext cx="348504" cy="12256"/>
              </a:xfrm>
              <a:custGeom>
                <a:avLst/>
                <a:gdLst/>
                <a:ahLst/>
                <a:cxnLst/>
                <a:rect l="l" t="t" r="r" b="b"/>
                <a:pathLst>
                  <a:path w="348504" h="12256" extrusionOk="0">
                    <a:moveTo>
                      <a:pt x="342245" y="0"/>
                    </a:moveTo>
                    <a:lnTo>
                      <a:pt x="6259" y="0"/>
                    </a:lnTo>
                    <a:cubicBezTo>
                      <a:pt x="-2086" y="0"/>
                      <a:pt x="-2086" y="12256"/>
                      <a:pt x="6259" y="12256"/>
                    </a:cubicBezTo>
                    <a:lnTo>
                      <a:pt x="342245" y="12256"/>
                    </a:lnTo>
                    <a:cubicBezTo>
                      <a:pt x="350591" y="12256"/>
                      <a:pt x="350591" y="0"/>
                      <a:pt x="342245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16" name="Google Shape;1816;p23"/>
          <p:cNvGrpSpPr/>
          <p:nvPr/>
        </p:nvGrpSpPr>
        <p:grpSpPr>
          <a:xfrm>
            <a:off x="2223469" y="2888682"/>
            <a:ext cx="1061682" cy="1417192"/>
            <a:chOff x="8502899" y="1189255"/>
            <a:chExt cx="855922" cy="1175532"/>
          </a:xfrm>
        </p:grpSpPr>
        <p:grpSp>
          <p:nvGrpSpPr>
            <p:cNvPr id="1817" name="Google Shape;1817;p23"/>
            <p:cNvGrpSpPr/>
            <p:nvPr/>
          </p:nvGrpSpPr>
          <p:grpSpPr>
            <a:xfrm>
              <a:off x="8577834" y="2220818"/>
              <a:ext cx="743729" cy="143969"/>
              <a:chOff x="8577834" y="2220818"/>
              <a:chExt cx="743729" cy="143969"/>
            </a:xfrm>
          </p:grpSpPr>
          <p:sp>
            <p:nvSpPr>
              <p:cNvPr id="1818" name="Google Shape;1818;p23"/>
              <p:cNvSpPr/>
              <p:nvPr/>
            </p:nvSpPr>
            <p:spPr>
              <a:xfrm>
                <a:off x="8577834" y="2220818"/>
                <a:ext cx="743729" cy="143969"/>
              </a:xfrm>
              <a:custGeom>
                <a:avLst/>
                <a:gdLst/>
                <a:ahLst/>
                <a:cxnLst/>
                <a:rect l="l" t="t" r="r" b="b"/>
                <a:pathLst>
                  <a:path w="743729" h="143969" extrusionOk="0">
                    <a:moveTo>
                      <a:pt x="731229" y="143969"/>
                    </a:moveTo>
                    <a:lnTo>
                      <a:pt x="12501" y="143969"/>
                    </a:lnTo>
                    <a:cubicBezTo>
                      <a:pt x="5587" y="143969"/>
                      <a:pt x="0" y="138382"/>
                      <a:pt x="0" y="131468"/>
                    </a:cubicBezTo>
                    <a:lnTo>
                      <a:pt x="0" y="12501"/>
                    </a:lnTo>
                    <a:cubicBezTo>
                      <a:pt x="0" y="5587"/>
                      <a:pt x="5587" y="0"/>
                      <a:pt x="12501" y="0"/>
                    </a:cubicBezTo>
                    <a:lnTo>
                      <a:pt x="731229" y="0"/>
                    </a:lnTo>
                    <a:cubicBezTo>
                      <a:pt x="738143" y="0"/>
                      <a:pt x="743730" y="5587"/>
                      <a:pt x="743730" y="12501"/>
                    </a:cubicBezTo>
                    <a:lnTo>
                      <a:pt x="743730" y="131468"/>
                    </a:lnTo>
                    <a:cubicBezTo>
                      <a:pt x="743730" y="138382"/>
                      <a:pt x="738143" y="143969"/>
                      <a:pt x="731229" y="143969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19" name="Google Shape;1819;p23"/>
              <p:cNvGrpSpPr/>
              <p:nvPr/>
            </p:nvGrpSpPr>
            <p:grpSpPr>
              <a:xfrm>
                <a:off x="8639465" y="2240966"/>
                <a:ext cx="620503" cy="102695"/>
                <a:chOff x="8639465" y="2240966"/>
                <a:chExt cx="620503" cy="102695"/>
              </a:xfrm>
            </p:grpSpPr>
            <p:sp>
              <p:nvSpPr>
                <p:cNvPr id="1820" name="Google Shape;1820;p23"/>
                <p:cNvSpPr/>
                <p:nvPr/>
              </p:nvSpPr>
              <p:spPr>
                <a:xfrm>
                  <a:off x="8639465" y="2240966"/>
                  <a:ext cx="11733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3" h="102695" extrusionOk="0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1" name="Google Shape;1821;p23"/>
                <p:cNvSpPr/>
                <p:nvPr/>
              </p:nvSpPr>
              <p:spPr>
                <a:xfrm>
                  <a:off x="8726412" y="2240966"/>
                  <a:ext cx="11732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2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2" name="Google Shape;1822;p23"/>
                <p:cNvSpPr/>
                <p:nvPr/>
              </p:nvSpPr>
              <p:spPr>
                <a:xfrm>
                  <a:off x="8813394" y="2240966"/>
                  <a:ext cx="11733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3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114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3" name="Google Shape;1823;p23"/>
                <p:cNvSpPr/>
                <p:nvPr/>
              </p:nvSpPr>
              <p:spPr>
                <a:xfrm>
                  <a:off x="8900342" y="2240966"/>
                  <a:ext cx="11732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2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67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4" name="Google Shape;1824;p23"/>
                <p:cNvSpPr/>
                <p:nvPr/>
              </p:nvSpPr>
              <p:spPr>
                <a:xfrm>
                  <a:off x="8987324" y="2240966"/>
                  <a:ext cx="11732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2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5" name="Google Shape;1825;p23"/>
                <p:cNvSpPr/>
                <p:nvPr/>
              </p:nvSpPr>
              <p:spPr>
                <a:xfrm>
                  <a:off x="9074270" y="2240966"/>
                  <a:ext cx="11733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3" h="102695" extrusionOk="0">
                      <a:moveTo>
                        <a:pt x="5867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7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68" y="100076"/>
                        <a:pt x="9114" y="102695"/>
                        <a:pt x="5867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23"/>
                <p:cNvSpPr/>
                <p:nvPr/>
              </p:nvSpPr>
              <p:spPr>
                <a:xfrm>
                  <a:off x="9161253" y="2240966"/>
                  <a:ext cx="11732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2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3" y="0"/>
                        <a:pt x="11732" y="2619"/>
                        <a:pt x="11732" y="5866"/>
                      </a:cubicBezTo>
                      <a:lnTo>
                        <a:pt x="11732" y="96829"/>
                      </a:lnTo>
                      <a:cubicBezTo>
                        <a:pt x="11732" y="100076"/>
                        <a:pt x="9113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7" name="Google Shape;1827;p23"/>
                <p:cNvSpPr/>
                <p:nvPr/>
              </p:nvSpPr>
              <p:spPr>
                <a:xfrm>
                  <a:off x="9248235" y="2240966"/>
                  <a:ext cx="11733" cy="102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3" h="102695" extrusionOk="0">
                      <a:moveTo>
                        <a:pt x="5866" y="102695"/>
                      </a:moveTo>
                      <a:cubicBezTo>
                        <a:pt x="2619" y="102695"/>
                        <a:pt x="0" y="100076"/>
                        <a:pt x="0" y="96829"/>
                      </a:cubicBezTo>
                      <a:lnTo>
                        <a:pt x="0" y="5866"/>
                      </a:lnTo>
                      <a:cubicBezTo>
                        <a:pt x="0" y="2619"/>
                        <a:pt x="2619" y="0"/>
                        <a:pt x="5866" y="0"/>
                      </a:cubicBezTo>
                      <a:cubicBezTo>
                        <a:pt x="9114" y="0"/>
                        <a:pt x="11733" y="2619"/>
                        <a:pt x="11733" y="5866"/>
                      </a:cubicBezTo>
                      <a:lnTo>
                        <a:pt x="11733" y="96829"/>
                      </a:lnTo>
                      <a:cubicBezTo>
                        <a:pt x="11733" y="100076"/>
                        <a:pt x="9079" y="102695"/>
                        <a:pt x="5866" y="10269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828" name="Google Shape;1828;p23"/>
            <p:cNvSpPr/>
            <p:nvPr/>
          </p:nvSpPr>
          <p:spPr>
            <a:xfrm>
              <a:off x="8521859" y="2076884"/>
              <a:ext cx="743729" cy="143969"/>
            </a:xfrm>
            <a:custGeom>
              <a:avLst/>
              <a:gdLst/>
              <a:ahLst/>
              <a:cxnLst/>
              <a:rect l="l" t="t" r="r" b="b"/>
              <a:pathLst>
                <a:path w="743729" h="143969" extrusionOk="0">
                  <a:moveTo>
                    <a:pt x="731229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29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730" y="138382"/>
                    <a:pt x="738108" y="143969"/>
                    <a:pt x="731229" y="143969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29" name="Google Shape;1829;p23"/>
            <p:cNvGrpSpPr/>
            <p:nvPr/>
          </p:nvGrpSpPr>
          <p:grpSpPr>
            <a:xfrm>
              <a:off x="8583491" y="2097032"/>
              <a:ext cx="620467" cy="102695"/>
              <a:chOff x="8583491" y="2097032"/>
              <a:chExt cx="620467" cy="102695"/>
            </a:xfrm>
          </p:grpSpPr>
          <p:sp>
            <p:nvSpPr>
              <p:cNvPr id="1830" name="Google Shape;1830;p23"/>
              <p:cNvSpPr/>
              <p:nvPr/>
            </p:nvSpPr>
            <p:spPr>
              <a:xfrm>
                <a:off x="8583491" y="2097032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23"/>
              <p:cNvSpPr/>
              <p:nvPr/>
            </p:nvSpPr>
            <p:spPr>
              <a:xfrm>
                <a:off x="8670438" y="2097032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23"/>
              <p:cNvSpPr/>
              <p:nvPr/>
            </p:nvSpPr>
            <p:spPr>
              <a:xfrm>
                <a:off x="8757420" y="2097032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23"/>
              <p:cNvSpPr/>
              <p:nvPr/>
            </p:nvSpPr>
            <p:spPr>
              <a:xfrm>
                <a:off x="8844367" y="2097032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23"/>
              <p:cNvSpPr/>
              <p:nvPr/>
            </p:nvSpPr>
            <p:spPr>
              <a:xfrm>
                <a:off x="8931349" y="2097032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23"/>
              <p:cNvSpPr/>
              <p:nvPr/>
            </p:nvSpPr>
            <p:spPr>
              <a:xfrm>
                <a:off x="9018296" y="2097032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7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7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23"/>
              <p:cNvSpPr/>
              <p:nvPr/>
            </p:nvSpPr>
            <p:spPr>
              <a:xfrm>
                <a:off x="9105278" y="2097032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77"/>
                      <a:pt x="9113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23"/>
              <p:cNvSpPr/>
              <p:nvPr/>
            </p:nvSpPr>
            <p:spPr>
              <a:xfrm>
                <a:off x="9192225" y="2097032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6" y="102696"/>
                    </a:moveTo>
                    <a:cubicBezTo>
                      <a:pt x="2619" y="102696"/>
                      <a:pt x="0" y="100077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68" y="100077"/>
                      <a:pt x="9114" y="102696"/>
                      <a:pt x="5866" y="102696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8" name="Google Shape;1838;p23"/>
            <p:cNvSpPr/>
            <p:nvPr/>
          </p:nvSpPr>
          <p:spPr>
            <a:xfrm>
              <a:off x="8615092" y="1932950"/>
              <a:ext cx="743729" cy="143969"/>
            </a:xfrm>
            <a:custGeom>
              <a:avLst/>
              <a:gdLst/>
              <a:ahLst/>
              <a:cxnLst/>
              <a:rect l="l" t="t" r="r" b="b"/>
              <a:pathLst>
                <a:path w="743729" h="143969" extrusionOk="0">
                  <a:moveTo>
                    <a:pt x="731195" y="143969"/>
                  </a:moveTo>
                  <a:lnTo>
                    <a:pt x="12501" y="143969"/>
                  </a:lnTo>
                  <a:cubicBezTo>
                    <a:pt x="5587" y="143969"/>
                    <a:pt x="0" y="138382"/>
                    <a:pt x="0" y="131468"/>
                  </a:cubicBezTo>
                  <a:lnTo>
                    <a:pt x="0" y="12501"/>
                  </a:lnTo>
                  <a:cubicBezTo>
                    <a:pt x="0" y="5587"/>
                    <a:pt x="5587" y="0"/>
                    <a:pt x="12501" y="0"/>
                  </a:cubicBezTo>
                  <a:lnTo>
                    <a:pt x="731230" y="0"/>
                  </a:lnTo>
                  <a:cubicBezTo>
                    <a:pt x="738143" y="0"/>
                    <a:pt x="743730" y="5587"/>
                    <a:pt x="743730" y="12501"/>
                  </a:cubicBezTo>
                  <a:lnTo>
                    <a:pt x="743730" y="131468"/>
                  </a:lnTo>
                  <a:cubicBezTo>
                    <a:pt x="743695" y="138347"/>
                    <a:pt x="738108" y="143969"/>
                    <a:pt x="731195" y="143969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39" name="Google Shape;1839;p23"/>
            <p:cNvGrpSpPr/>
            <p:nvPr/>
          </p:nvGrpSpPr>
          <p:grpSpPr>
            <a:xfrm>
              <a:off x="8676688" y="1953098"/>
              <a:ext cx="620503" cy="102695"/>
              <a:chOff x="8676688" y="1953098"/>
              <a:chExt cx="620503" cy="102695"/>
            </a:xfrm>
          </p:grpSpPr>
          <p:sp>
            <p:nvSpPr>
              <p:cNvPr id="1840" name="Google Shape;1840;p23"/>
              <p:cNvSpPr/>
              <p:nvPr/>
            </p:nvSpPr>
            <p:spPr>
              <a:xfrm>
                <a:off x="8676688" y="1953098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3"/>
              <p:cNvSpPr/>
              <p:nvPr/>
            </p:nvSpPr>
            <p:spPr>
              <a:xfrm>
                <a:off x="8763670" y="1953098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3"/>
              <p:cNvSpPr/>
              <p:nvPr/>
            </p:nvSpPr>
            <p:spPr>
              <a:xfrm>
                <a:off x="8850618" y="1953098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23"/>
              <p:cNvSpPr/>
              <p:nvPr/>
            </p:nvSpPr>
            <p:spPr>
              <a:xfrm>
                <a:off x="8937600" y="1953098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23"/>
              <p:cNvSpPr/>
              <p:nvPr/>
            </p:nvSpPr>
            <p:spPr>
              <a:xfrm>
                <a:off x="9024546" y="1953098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23"/>
              <p:cNvSpPr/>
              <p:nvPr/>
            </p:nvSpPr>
            <p:spPr>
              <a:xfrm>
                <a:off x="9111529" y="1953098"/>
                <a:ext cx="11732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2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3" y="0"/>
                      <a:pt x="11732" y="2619"/>
                      <a:pt x="11732" y="5866"/>
                    </a:cubicBezTo>
                    <a:lnTo>
                      <a:pt x="11732" y="96829"/>
                    </a:lnTo>
                    <a:cubicBezTo>
                      <a:pt x="11732" y="100041"/>
                      <a:pt x="9113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23"/>
              <p:cNvSpPr/>
              <p:nvPr/>
            </p:nvSpPr>
            <p:spPr>
              <a:xfrm>
                <a:off x="9198476" y="1953098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6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6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6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23"/>
              <p:cNvSpPr/>
              <p:nvPr/>
            </p:nvSpPr>
            <p:spPr>
              <a:xfrm>
                <a:off x="9285458" y="1953098"/>
                <a:ext cx="11733" cy="102695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02695" extrusionOk="0">
                    <a:moveTo>
                      <a:pt x="5867" y="102695"/>
                    </a:moveTo>
                    <a:cubicBezTo>
                      <a:pt x="2619" y="102695"/>
                      <a:pt x="0" y="100076"/>
                      <a:pt x="0" y="96829"/>
                    </a:cubicBezTo>
                    <a:lnTo>
                      <a:pt x="0" y="5866"/>
                    </a:lnTo>
                    <a:cubicBezTo>
                      <a:pt x="0" y="2619"/>
                      <a:pt x="2619" y="0"/>
                      <a:pt x="5867" y="0"/>
                    </a:cubicBezTo>
                    <a:cubicBezTo>
                      <a:pt x="9114" y="0"/>
                      <a:pt x="11733" y="2619"/>
                      <a:pt x="11733" y="5866"/>
                    </a:cubicBezTo>
                    <a:lnTo>
                      <a:pt x="11733" y="96829"/>
                    </a:lnTo>
                    <a:cubicBezTo>
                      <a:pt x="11733" y="100041"/>
                      <a:pt x="9114" y="102695"/>
                      <a:pt x="5867" y="1026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8" name="Google Shape;1848;p23"/>
            <p:cNvSpPr/>
            <p:nvPr/>
          </p:nvSpPr>
          <p:spPr>
            <a:xfrm>
              <a:off x="8565857" y="1189255"/>
              <a:ext cx="743694" cy="743694"/>
            </a:xfrm>
            <a:custGeom>
              <a:avLst/>
              <a:gdLst/>
              <a:ahLst/>
              <a:cxnLst/>
              <a:rect l="l" t="t" r="r" b="b"/>
              <a:pathLst>
                <a:path w="743694" h="743694" extrusionOk="0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4E8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9" name="Google Shape;1849;p23"/>
            <p:cNvSpPr/>
            <p:nvPr/>
          </p:nvSpPr>
          <p:spPr>
            <a:xfrm>
              <a:off x="9175464" y="1555236"/>
              <a:ext cx="118723" cy="11732"/>
            </a:xfrm>
            <a:custGeom>
              <a:avLst/>
              <a:gdLst/>
              <a:ahLst/>
              <a:cxnLst/>
              <a:rect l="l" t="t" r="r" b="b"/>
              <a:pathLst>
                <a:path w="118723" h="11732" extrusionOk="0">
                  <a:moveTo>
                    <a:pt x="112857" y="11733"/>
                  </a:moveTo>
                  <a:lnTo>
                    <a:pt x="5867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7" y="0"/>
                  </a:cubicBezTo>
                  <a:lnTo>
                    <a:pt x="112857" y="0"/>
                  </a:lnTo>
                  <a:cubicBezTo>
                    <a:pt x="116104" y="0"/>
                    <a:pt x="118723" y="2619"/>
                    <a:pt x="118723" y="5866"/>
                  </a:cubicBezTo>
                  <a:cubicBezTo>
                    <a:pt x="118723" y="9114"/>
                    <a:pt x="116104" y="11733"/>
                    <a:pt x="112857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9145505" y="1649202"/>
              <a:ext cx="134715" cy="11732"/>
            </a:xfrm>
            <a:custGeom>
              <a:avLst/>
              <a:gdLst/>
              <a:ahLst/>
              <a:cxnLst/>
              <a:rect l="l" t="t" r="r" b="b"/>
              <a:pathLst>
                <a:path w="134715" h="11732" extrusionOk="0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9124484" y="1732168"/>
              <a:ext cx="123716" cy="11732"/>
            </a:xfrm>
            <a:custGeom>
              <a:avLst/>
              <a:gdLst/>
              <a:ahLst/>
              <a:cxnLst/>
              <a:rect l="l" t="t" r="r" b="b"/>
              <a:pathLst>
                <a:path w="123716" h="11732" extrusionOk="0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9084502" y="1809653"/>
              <a:ext cx="111739" cy="11732"/>
            </a:xfrm>
            <a:custGeom>
              <a:avLst/>
              <a:gdLst/>
              <a:ahLst/>
              <a:cxnLst/>
              <a:rect l="l" t="t" r="r" b="b"/>
              <a:pathLst>
                <a:path w="111739" h="11732" extrusionOk="0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9023395" y="1875125"/>
              <a:ext cx="89880" cy="11732"/>
            </a:xfrm>
            <a:custGeom>
              <a:avLst/>
              <a:gdLst/>
              <a:ahLst/>
              <a:cxnLst/>
              <a:rect l="l" t="t" r="r" b="b"/>
              <a:pathLst>
                <a:path w="89880" h="11732" extrusionOk="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9145505" y="1461270"/>
              <a:ext cx="134715" cy="11732"/>
            </a:xfrm>
            <a:custGeom>
              <a:avLst/>
              <a:gdLst/>
              <a:ahLst/>
              <a:cxnLst/>
              <a:rect l="l" t="t" r="r" b="b"/>
              <a:pathLst>
                <a:path w="134715" h="11732" extrusionOk="0">
                  <a:moveTo>
                    <a:pt x="128814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28849" y="0"/>
                  </a:lnTo>
                  <a:cubicBezTo>
                    <a:pt x="132096" y="0"/>
                    <a:pt x="134715" y="2619"/>
                    <a:pt x="134715" y="5866"/>
                  </a:cubicBezTo>
                  <a:cubicBezTo>
                    <a:pt x="134715" y="9114"/>
                    <a:pt x="132061" y="11733"/>
                    <a:pt x="128814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9124484" y="1378304"/>
              <a:ext cx="123716" cy="11732"/>
            </a:xfrm>
            <a:custGeom>
              <a:avLst/>
              <a:gdLst/>
              <a:ahLst/>
              <a:cxnLst/>
              <a:rect l="l" t="t" r="r" b="b"/>
              <a:pathLst>
                <a:path w="123716" h="11732" extrusionOk="0">
                  <a:moveTo>
                    <a:pt x="117850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17850" y="0"/>
                  </a:lnTo>
                  <a:cubicBezTo>
                    <a:pt x="121097" y="0"/>
                    <a:pt x="123716" y="2619"/>
                    <a:pt x="123716" y="5866"/>
                  </a:cubicBezTo>
                  <a:cubicBezTo>
                    <a:pt x="123716" y="9114"/>
                    <a:pt x="121097" y="11733"/>
                    <a:pt x="117850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9084502" y="1300855"/>
              <a:ext cx="111739" cy="11732"/>
            </a:xfrm>
            <a:custGeom>
              <a:avLst/>
              <a:gdLst/>
              <a:ahLst/>
              <a:cxnLst/>
              <a:rect l="l" t="t" r="r" b="b"/>
              <a:pathLst>
                <a:path w="111739" h="11732" extrusionOk="0">
                  <a:moveTo>
                    <a:pt x="105872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105872" y="0"/>
                  </a:lnTo>
                  <a:cubicBezTo>
                    <a:pt x="109120" y="0"/>
                    <a:pt x="111739" y="2619"/>
                    <a:pt x="111739" y="5866"/>
                  </a:cubicBezTo>
                  <a:cubicBezTo>
                    <a:pt x="111739" y="9114"/>
                    <a:pt x="109085" y="11733"/>
                    <a:pt x="105872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9023395" y="1235382"/>
              <a:ext cx="89880" cy="11732"/>
            </a:xfrm>
            <a:custGeom>
              <a:avLst/>
              <a:gdLst/>
              <a:ahLst/>
              <a:cxnLst/>
              <a:rect l="l" t="t" r="r" b="b"/>
              <a:pathLst>
                <a:path w="89880" h="11732" extrusionOk="0">
                  <a:moveTo>
                    <a:pt x="84013" y="11733"/>
                  </a:moveTo>
                  <a:lnTo>
                    <a:pt x="5866" y="11733"/>
                  </a:lnTo>
                  <a:cubicBezTo>
                    <a:pt x="2619" y="11733"/>
                    <a:pt x="0" y="9114"/>
                    <a:pt x="0" y="5866"/>
                  </a:cubicBezTo>
                  <a:cubicBezTo>
                    <a:pt x="0" y="2619"/>
                    <a:pt x="2619" y="0"/>
                    <a:pt x="5866" y="0"/>
                  </a:cubicBezTo>
                  <a:lnTo>
                    <a:pt x="84013" y="0"/>
                  </a:lnTo>
                  <a:cubicBezTo>
                    <a:pt x="87261" y="0"/>
                    <a:pt x="89880" y="2619"/>
                    <a:pt x="89880" y="5866"/>
                  </a:cubicBezTo>
                  <a:cubicBezTo>
                    <a:pt x="89880" y="9114"/>
                    <a:pt x="87226" y="11733"/>
                    <a:pt x="84013" y="11733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8502899" y="1189255"/>
              <a:ext cx="743694" cy="743694"/>
            </a:xfrm>
            <a:custGeom>
              <a:avLst/>
              <a:gdLst/>
              <a:ahLst/>
              <a:cxnLst/>
              <a:rect l="l" t="t" r="r" b="b"/>
              <a:pathLst>
                <a:path w="743694" h="743694" extrusionOk="0">
                  <a:moveTo>
                    <a:pt x="743695" y="371848"/>
                  </a:moveTo>
                  <a:cubicBezTo>
                    <a:pt x="743695" y="577213"/>
                    <a:pt x="577213" y="743695"/>
                    <a:pt x="371848" y="743695"/>
                  </a:cubicBezTo>
                  <a:cubicBezTo>
                    <a:pt x="166482" y="743695"/>
                    <a:pt x="0" y="577213"/>
                    <a:pt x="0" y="371848"/>
                  </a:cubicBezTo>
                  <a:cubicBezTo>
                    <a:pt x="0" y="166482"/>
                    <a:pt x="166482" y="0"/>
                    <a:pt x="371848" y="0"/>
                  </a:cubicBezTo>
                  <a:cubicBezTo>
                    <a:pt x="577213" y="0"/>
                    <a:pt x="743695" y="166482"/>
                    <a:pt x="743695" y="371848"/>
                  </a:cubicBez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8602870" y="1289227"/>
              <a:ext cx="543751" cy="543751"/>
            </a:xfrm>
            <a:custGeom>
              <a:avLst/>
              <a:gdLst/>
              <a:ahLst/>
              <a:cxnLst/>
              <a:rect l="l" t="t" r="r" b="b"/>
              <a:pathLst>
                <a:path w="543751" h="543751" extrusionOk="0">
                  <a:moveTo>
                    <a:pt x="543751" y="271876"/>
                  </a:moveTo>
                  <a:cubicBezTo>
                    <a:pt x="543751" y="422029"/>
                    <a:pt x="422028" y="543751"/>
                    <a:pt x="271875" y="543751"/>
                  </a:cubicBezTo>
                  <a:cubicBezTo>
                    <a:pt x="121722" y="543751"/>
                    <a:pt x="-1" y="422029"/>
                    <a:pt x="-1" y="271876"/>
                  </a:cubicBezTo>
                  <a:cubicBezTo>
                    <a:pt x="-1" y="121723"/>
                    <a:pt x="121722" y="0"/>
                    <a:pt x="271875" y="0"/>
                  </a:cubicBezTo>
                  <a:cubicBezTo>
                    <a:pt x="422028" y="0"/>
                    <a:pt x="543751" y="121723"/>
                    <a:pt x="543751" y="2718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8780676" y="1374777"/>
              <a:ext cx="188070" cy="369333"/>
            </a:xfrm>
            <a:custGeom>
              <a:avLst/>
              <a:gdLst/>
              <a:ahLst/>
              <a:cxnLst/>
              <a:rect l="l" t="t" r="r" b="b"/>
              <a:pathLst>
                <a:path w="188070" h="369333" extrusionOk="0">
                  <a:moveTo>
                    <a:pt x="178258" y="206857"/>
                  </a:moveTo>
                  <a:cubicBezTo>
                    <a:pt x="171729" y="196696"/>
                    <a:pt x="161987" y="188036"/>
                    <a:pt x="149102" y="180878"/>
                  </a:cubicBezTo>
                  <a:cubicBezTo>
                    <a:pt x="136217" y="173720"/>
                    <a:pt x="120294" y="167120"/>
                    <a:pt x="101334" y="161149"/>
                  </a:cubicBezTo>
                  <a:cubicBezTo>
                    <a:pt x="90369" y="157657"/>
                    <a:pt x="80941" y="154340"/>
                    <a:pt x="73119" y="151162"/>
                  </a:cubicBezTo>
                  <a:cubicBezTo>
                    <a:pt x="65263" y="147985"/>
                    <a:pt x="59222" y="144144"/>
                    <a:pt x="54997" y="139674"/>
                  </a:cubicBezTo>
                  <a:cubicBezTo>
                    <a:pt x="50771" y="135170"/>
                    <a:pt x="48641" y="129268"/>
                    <a:pt x="48641" y="121901"/>
                  </a:cubicBezTo>
                  <a:cubicBezTo>
                    <a:pt x="48641" y="112682"/>
                    <a:pt x="52448" y="105768"/>
                    <a:pt x="60060" y="101159"/>
                  </a:cubicBezTo>
                  <a:cubicBezTo>
                    <a:pt x="67672" y="96550"/>
                    <a:pt x="78427" y="94245"/>
                    <a:pt x="92394" y="94245"/>
                  </a:cubicBezTo>
                  <a:cubicBezTo>
                    <a:pt x="105733" y="94245"/>
                    <a:pt x="118862" y="95956"/>
                    <a:pt x="131748" y="99378"/>
                  </a:cubicBezTo>
                  <a:cubicBezTo>
                    <a:pt x="144632" y="102800"/>
                    <a:pt x="158460" y="107828"/>
                    <a:pt x="173160" y="114428"/>
                  </a:cubicBezTo>
                  <a:lnTo>
                    <a:pt x="178015" y="65437"/>
                  </a:lnTo>
                  <a:cubicBezTo>
                    <a:pt x="167783" y="61317"/>
                    <a:pt x="155457" y="57511"/>
                    <a:pt x="141001" y="53949"/>
                  </a:cubicBezTo>
                  <a:cubicBezTo>
                    <a:pt x="132586" y="51889"/>
                    <a:pt x="123856" y="50492"/>
                    <a:pt x="114917" y="49619"/>
                  </a:cubicBezTo>
                  <a:lnTo>
                    <a:pt x="117815" y="0"/>
                  </a:lnTo>
                  <a:lnTo>
                    <a:pt x="81186" y="0"/>
                  </a:lnTo>
                  <a:lnTo>
                    <a:pt x="84048" y="49061"/>
                  </a:lnTo>
                  <a:cubicBezTo>
                    <a:pt x="67986" y="50038"/>
                    <a:pt x="54089" y="53006"/>
                    <a:pt x="42565" y="58244"/>
                  </a:cubicBezTo>
                  <a:cubicBezTo>
                    <a:pt x="28423" y="64669"/>
                    <a:pt x="17808" y="73504"/>
                    <a:pt x="10684" y="84782"/>
                  </a:cubicBezTo>
                  <a:cubicBezTo>
                    <a:pt x="3562" y="96061"/>
                    <a:pt x="35" y="108911"/>
                    <a:pt x="35" y="123367"/>
                  </a:cubicBezTo>
                  <a:cubicBezTo>
                    <a:pt x="35" y="138068"/>
                    <a:pt x="3282" y="150150"/>
                    <a:pt x="9742" y="159613"/>
                  </a:cubicBezTo>
                  <a:cubicBezTo>
                    <a:pt x="16237" y="169076"/>
                    <a:pt x="25001" y="176897"/>
                    <a:pt x="36105" y="183078"/>
                  </a:cubicBezTo>
                  <a:cubicBezTo>
                    <a:pt x="47210" y="189259"/>
                    <a:pt x="59710" y="194776"/>
                    <a:pt x="73678" y="199629"/>
                  </a:cubicBezTo>
                  <a:cubicBezTo>
                    <a:pt x="87645" y="204483"/>
                    <a:pt x="99098" y="208813"/>
                    <a:pt x="108073" y="212619"/>
                  </a:cubicBezTo>
                  <a:cubicBezTo>
                    <a:pt x="117047" y="216425"/>
                    <a:pt x="123716" y="220720"/>
                    <a:pt x="128081" y="225504"/>
                  </a:cubicBezTo>
                  <a:cubicBezTo>
                    <a:pt x="132446" y="230288"/>
                    <a:pt x="134610" y="236643"/>
                    <a:pt x="134610" y="244465"/>
                  </a:cubicBezTo>
                  <a:cubicBezTo>
                    <a:pt x="134610" y="254696"/>
                    <a:pt x="130735" y="262273"/>
                    <a:pt x="123018" y="267267"/>
                  </a:cubicBezTo>
                  <a:cubicBezTo>
                    <a:pt x="115301" y="272260"/>
                    <a:pt x="105069" y="274739"/>
                    <a:pt x="92359" y="274739"/>
                  </a:cubicBezTo>
                  <a:cubicBezTo>
                    <a:pt x="82128" y="274739"/>
                    <a:pt x="72037" y="273622"/>
                    <a:pt x="62085" y="271387"/>
                  </a:cubicBezTo>
                  <a:cubicBezTo>
                    <a:pt x="52098" y="269152"/>
                    <a:pt x="42391" y="266219"/>
                    <a:pt x="32928" y="262587"/>
                  </a:cubicBezTo>
                  <a:cubicBezTo>
                    <a:pt x="23465" y="258991"/>
                    <a:pt x="14351" y="255045"/>
                    <a:pt x="5621" y="250820"/>
                  </a:cubicBezTo>
                  <a:lnTo>
                    <a:pt x="0" y="301661"/>
                  </a:lnTo>
                  <a:cubicBezTo>
                    <a:pt x="5621" y="304420"/>
                    <a:pt x="13199" y="307248"/>
                    <a:pt x="22802" y="310181"/>
                  </a:cubicBezTo>
                  <a:cubicBezTo>
                    <a:pt x="32405" y="313115"/>
                    <a:pt x="42810" y="315594"/>
                    <a:pt x="54019" y="317654"/>
                  </a:cubicBezTo>
                  <a:cubicBezTo>
                    <a:pt x="64215" y="319540"/>
                    <a:pt x="74167" y="320517"/>
                    <a:pt x="83874" y="320657"/>
                  </a:cubicBezTo>
                  <a:lnTo>
                    <a:pt x="81151" y="369333"/>
                  </a:lnTo>
                  <a:lnTo>
                    <a:pt x="117780" y="369333"/>
                  </a:lnTo>
                  <a:lnTo>
                    <a:pt x="114952" y="319051"/>
                  </a:lnTo>
                  <a:cubicBezTo>
                    <a:pt x="124484" y="317794"/>
                    <a:pt x="132829" y="315838"/>
                    <a:pt x="139918" y="313184"/>
                  </a:cubicBezTo>
                  <a:cubicBezTo>
                    <a:pt x="153327" y="308121"/>
                    <a:pt x="163488" y="301696"/>
                    <a:pt x="170472" y="293839"/>
                  </a:cubicBezTo>
                  <a:cubicBezTo>
                    <a:pt x="177455" y="285983"/>
                    <a:pt x="182135" y="277672"/>
                    <a:pt x="184509" y="268873"/>
                  </a:cubicBezTo>
                  <a:cubicBezTo>
                    <a:pt x="186884" y="260073"/>
                    <a:pt x="188071" y="251972"/>
                    <a:pt x="188071" y="244465"/>
                  </a:cubicBezTo>
                  <a:cubicBezTo>
                    <a:pt x="188071" y="229555"/>
                    <a:pt x="184824" y="217019"/>
                    <a:pt x="178258" y="206857"/>
                  </a:cubicBez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1" name="Google Shape;1861;p23"/>
          <p:cNvGrpSpPr/>
          <p:nvPr/>
        </p:nvGrpSpPr>
        <p:grpSpPr>
          <a:xfrm>
            <a:off x="1446069" y="3568156"/>
            <a:ext cx="59100" cy="384850"/>
            <a:chOff x="1263425" y="3094400"/>
            <a:chExt cx="59100" cy="384850"/>
          </a:xfrm>
        </p:grpSpPr>
        <p:sp>
          <p:nvSpPr>
            <p:cNvPr id="1862" name="Google Shape;1862;p23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66" name="Google Shape;1866;p23"/>
          <p:cNvGrpSpPr/>
          <p:nvPr/>
        </p:nvGrpSpPr>
        <p:grpSpPr>
          <a:xfrm rot="-5400000">
            <a:off x="1523039" y="989134"/>
            <a:ext cx="59100" cy="384850"/>
            <a:chOff x="1263425" y="3257275"/>
            <a:chExt cx="59100" cy="384850"/>
          </a:xfrm>
        </p:grpSpPr>
        <p:sp>
          <p:nvSpPr>
            <p:cNvPr id="1867" name="Google Shape;1867;p23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774" name="Google Shape;1774;p23"/>
          <p:cNvGrpSpPr/>
          <p:nvPr/>
        </p:nvGrpSpPr>
        <p:grpSpPr>
          <a:xfrm>
            <a:off x="2392865" y="1901001"/>
            <a:ext cx="1358215" cy="669562"/>
            <a:chOff x="8466060" y="5366384"/>
            <a:chExt cx="916296" cy="456909"/>
          </a:xfrm>
        </p:grpSpPr>
        <p:sp>
          <p:nvSpPr>
            <p:cNvPr id="1775" name="Google Shape;1775;p23"/>
            <p:cNvSpPr/>
            <p:nvPr/>
          </p:nvSpPr>
          <p:spPr>
            <a:xfrm>
              <a:off x="8466060" y="5366384"/>
              <a:ext cx="916296" cy="456909"/>
            </a:xfrm>
            <a:custGeom>
              <a:avLst/>
              <a:gdLst/>
              <a:ahLst/>
              <a:cxnLst/>
              <a:rect l="l" t="t" r="r" b="b"/>
              <a:pathLst>
                <a:path w="916296" h="456909" extrusionOk="0">
                  <a:moveTo>
                    <a:pt x="855644" y="456909"/>
                  </a:moveTo>
                  <a:cubicBezTo>
                    <a:pt x="590647" y="448668"/>
                    <a:pt x="325650" y="448668"/>
                    <a:pt x="60654" y="456909"/>
                  </a:cubicBezTo>
                  <a:cubicBezTo>
                    <a:pt x="27132" y="456909"/>
                    <a:pt x="0" y="429743"/>
                    <a:pt x="0" y="396256"/>
                  </a:cubicBezTo>
                  <a:cubicBezTo>
                    <a:pt x="8485" y="287939"/>
                    <a:pt x="7962" y="175850"/>
                    <a:pt x="0" y="60653"/>
                  </a:cubicBezTo>
                  <a:cubicBezTo>
                    <a:pt x="0" y="27132"/>
                    <a:pt x="27167" y="0"/>
                    <a:pt x="60654" y="0"/>
                  </a:cubicBezTo>
                  <a:cubicBezTo>
                    <a:pt x="320762" y="5133"/>
                    <a:pt x="585933" y="4959"/>
                    <a:pt x="855644" y="0"/>
                  </a:cubicBezTo>
                  <a:cubicBezTo>
                    <a:pt x="889165" y="0"/>
                    <a:pt x="916297" y="27167"/>
                    <a:pt x="916297" y="60653"/>
                  </a:cubicBezTo>
                  <a:cubicBezTo>
                    <a:pt x="907952" y="175850"/>
                    <a:pt x="907428" y="287939"/>
                    <a:pt x="916297" y="396256"/>
                  </a:cubicBezTo>
                  <a:cubicBezTo>
                    <a:pt x="916297" y="429743"/>
                    <a:pt x="889131" y="456909"/>
                    <a:pt x="855644" y="456909"/>
                  </a:cubicBez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23"/>
            <p:cNvSpPr/>
            <p:nvPr/>
          </p:nvSpPr>
          <p:spPr>
            <a:xfrm>
              <a:off x="8549445" y="5435034"/>
              <a:ext cx="335008" cy="335008"/>
            </a:xfrm>
            <a:custGeom>
              <a:avLst/>
              <a:gdLst/>
              <a:ahLst/>
              <a:cxnLst/>
              <a:rect l="l" t="t" r="r" b="b"/>
              <a:pathLst>
                <a:path w="335008" h="335008" extrusionOk="0">
                  <a:moveTo>
                    <a:pt x="228820" y="154794"/>
                  </a:moveTo>
                  <a:cubicBezTo>
                    <a:pt x="229658" y="158914"/>
                    <a:pt x="230113" y="163174"/>
                    <a:pt x="230113" y="167539"/>
                  </a:cubicBezTo>
                  <a:cubicBezTo>
                    <a:pt x="230113" y="202108"/>
                    <a:pt x="202073" y="230148"/>
                    <a:pt x="167504" y="230148"/>
                  </a:cubicBezTo>
                  <a:cubicBezTo>
                    <a:pt x="132934" y="230148"/>
                    <a:pt x="104895" y="202108"/>
                    <a:pt x="104895" y="167539"/>
                  </a:cubicBezTo>
                  <a:cubicBezTo>
                    <a:pt x="104895" y="132970"/>
                    <a:pt x="132934" y="104930"/>
                    <a:pt x="167504" y="104930"/>
                  </a:cubicBezTo>
                  <a:lnTo>
                    <a:pt x="167504" y="0"/>
                  </a:lnTo>
                  <a:cubicBezTo>
                    <a:pt x="75005" y="0"/>
                    <a:pt x="0" y="75005"/>
                    <a:pt x="0" y="167504"/>
                  </a:cubicBezTo>
                  <a:cubicBezTo>
                    <a:pt x="0" y="260003"/>
                    <a:pt x="75005" y="335009"/>
                    <a:pt x="167504" y="335009"/>
                  </a:cubicBezTo>
                  <a:cubicBezTo>
                    <a:pt x="260003" y="335009"/>
                    <a:pt x="335008" y="260003"/>
                    <a:pt x="335008" y="167504"/>
                  </a:cubicBezTo>
                  <a:cubicBezTo>
                    <a:pt x="335008" y="155806"/>
                    <a:pt x="333786" y="144388"/>
                    <a:pt x="331516" y="133389"/>
                  </a:cubicBezTo>
                  <a:lnTo>
                    <a:pt x="228820" y="1547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23"/>
            <p:cNvSpPr/>
            <p:nvPr/>
          </p:nvSpPr>
          <p:spPr>
            <a:xfrm>
              <a:off x="8739297" y="5412756"/>
              <a:ext cx="164012" cy="154759"/>
            </a:xfrm>
            <a:custGeom>
              <a:avLst/>
              <a:gdLst/>
              <a:ahLst/>
              <a:cxnLst/>
              <a:rect l="l" t="t" r="r" b="b"/>
              <a:pathLst>
                <a:path w="164012" h="154759" extrusionOk="0">
                  <a:moveTo>
                    <a:pt x="0" y="104895"/>
                  </a:moveTo>
                  <a:cubicBezTo>
                    <a:pt x="30204" y="104895"/>
                    <a:pt x="55416" y="126300"/>
                    <a:pt x="61282" y="154759"/>
                  </a:cubicBezTo>
                  <a:lnTo>
                    <a:pt x="164012" y="133389"/>
                  </a:lnTo>
                  <a:cubicBezTo>
                    <a:pt x="148264" y="57232"/>
                    <a:pt x="80801" y="0"/>
                    <a:pt x="0" y="0"/>
                  </a:cubicBezTo>
                  <a:lnTo>
                    <a:pt x="0" y="0"/>
                  </a:lnTo>
                  <a:lnTo>
                    <a:pt x="0" y="104895"/>
                  </a:lnTo>
                  <a:lnTo>
                    <a:pt x="0" y="104895"/>
                  </a:lnTo>
                  <a:close/>
                </a:path>
              </a:pathLst>
            </a:custGeom>
            <a:solidFill>
              <a:srgbClr val="00F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23"/>
            <p:cNvGrpSpPr/>
            <p:nvPr/>
          </p:nvGrpSpPr>
          <p:grpSpPr>
            <a:xfrm>
              <a:off x="8946578" y="5447221"/>
              <a:ext cx="375213" cy="288356"/>
              <a:chOff x="8946578" y="5447221"/>
              <a:chExt cx="375213" cy="288356"/>
            </a:xfrm>
          </p:grpSpPr>
          <p:sp>
            <p:nvSpPr>
              <p:cNvPr id="1779" name="Google Shape;1779;p23"/>
              <p:cNvSpPr/>
              <p:nvPr/>
            </p:nvSpPr>
            <p:spPr>
              <a:xfrm>
                <a:off x="8946578" y="5718328"/>
                <a:ext cx="375212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375212" h="17249" extrusionOk="0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23"/>
              <p:cNvSpPr/>
              <p:nvPr/>
            </p:nvSpPr>
            <p:spPr>
              <a:xfrm>
                <a:off x="8946578" y="5650551"/>
                <a:ext cx="375212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375212" h="17249" extrusionOk="0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3"/>
              <p:cNvSpPr/>
              <p:nvPr/>
            </p:nvSpPr>
            <p:spPr>
              <a:xfrm>
                <a:off x="8946578" y="5582775"/>
                <a:ext cx="375212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375212" h="17249" extrusionOk="0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3"/>
              <p:cNvSpPr/>
              <p:nvPr/>
            </p:nvSpPr>
            <p:spPr>
              <a:xfrm>
                <a:off x="8946578" y="5514998"/>
                <a:ext cx="375212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375212" h="17249" extrusionOk="0">
                    <a:moveTo>
                      <a:pt x="366884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366884" y="17250"/>
                    </a:lnTo>
                    <a:cubicBezTo>
                      <a:pt x="377989" y="17250"/>
                      <a:pt x="377989" y="0"/>
                      <a:pt x="366884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3"/>
              <p:cNvSpPr/>
              <p:nvPr/>
            </p:nvSpPr>
            <p:spPr>
              <a:xfrm>
                <a:off x="9101756" y="5447221"/>
                <a:ext cx="220035" cy="17249"/>
              </a:xfrm>
              <a:custGeom>
                <a:avLst/>
                <a:gdLst/>
                <a:ahLst/>
                <a:cxnLst/>
                <a:rect l="l" t="t" r="r" b="b"/>
                <a:pathLst>
                  <a:path w="220035" h="17249" extrusionOk="0">
                    <a:moveTo>
                      <a:pt x="211707" y="0"/>
                    </a:moveTo>
                    <a:lnTo>
                      <a:pt x="8341" y="0"/>
                    </a:lnTo>
                    <a:cubicBezTo>
                      <a:pt x="-2763" y="0"/>
                      <a:pt x="-2798" y="17250"/>
                      <a:pt x="8341" y="17250"/>
                    </a:cubicBezTo>
                    <a:lnTo>
                      <a:pt x="211707" y="17250"/>
                    </a:lnTo>
                    <a:cubicBezTo>
                      <a:pt x="222811" y="17250"/>
                      <a:pt x="222811" y="0"/>
                      <a:pt x="211707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5459E-6CAA-C47C-E2C0-56F034813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5C80F-AA21-7F41-0844-4E9B9013B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Direção da Investigação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A3B209-78FA-A6EA-3BBB-83A8B09DA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5" y="1624210"/>
            <a:ext cx="3387397" cy="2552136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LSTM </a:t>
            </a:r>
            <a:r>
              <a:rPr lang="pt-PT" dirty="0" err="1"/>
              <a:t>vs</a:t>
            </a:r>
            <a:r>
              <a:rPr lang="pt-PT" dirty="0"/>
              <a:t> GRU.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Univariado</a:t>
            </a:r>
            <a:r>
              <a:rPr lang="pt-PT" dirty="0"/>
              <a:t> </a:t>
            </a:r>
            <a:r>
              <a:rPr lang="pt-PT" dirty="0" err="1"/>
              <a:t>vs</a:t>
            </a:r>
            <a:r>
              <a:rPr lang="pt-PT" dirty="0"/>
              <a:t> Multivariado.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Indicadores técnicos.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Métodos de pré-processamento, </a:t>
            </a:r>
            <a:r>
              <a:rPr lang="pt-PT" dirty="0" err="1"/>
              <a:t>hiperparâmetros</a:t>
            </a:r>
            <a:r>
              <a:rPr lang="pt-PT" dirty="0"/>
              <a:t> e técnicas de regularização.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Comparação entre setores ou tipos de ações.</a:t>
            </a:r>
          </a:p>
        </p:txBody>
      </p:sp>
      <p:sp>
        <p:nvSpPr>
          <p:cNvPr id="10" name="Subtítulo 5">
            <a:extLst>
              <a:ext uri="{FF2B5EF4-FFF2-40B4-BE49-F238E27FC236}">
                <a16:creationId xmlns:a16="http://schemas.microsoft.com/office/drawing/2014/main" id="{C5B4E10F-72F8-9892-DB54-C3E61B5302B0}"/>
              </a:ext>
            </a:extLst>
          </p:cNvPr>
          <p:cNvSpPr txBox="1">
            <a:spLocks/>
          </p:cNvSpPr>
          <p:nvPr/>
        </p:nvSpPr>
        <p:spPr>
          <a:xfrm>
            <a:off x="4870940" y="1118150"/>
            <a:ext cx="3387397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b="1" dirty="0"/>
              <a:t>         Próximos Passos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4FA50949-C998-AC53-9D04-B28A0BDB4540}"/>
              </a:ext>
            </a:extLst>
          </p:cNvPr>
          <p:cNvSpPr txBox="1">
            <a:spLocks/>
          </p:cNvSpPr>
          <p:nvPr/>
        </p:nvSpPr>
        <p:spPr>
          <a:xfrm>
            <a:off x="4879732" y="1624210"/>
            <a:ext cx="3387397" cy="255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chemeClr val="bg2"/>
                </a:solidFill>
              </a:rPr>
              <a:t>Optimizar</a:t>
            </a:r>
            <a:r>
              <a:rPr lang="pt-PT" dirty="0">
                <a:solidFill>
                  <a:schemeClr val="bg2"/>
                </a:solidFill>
              </a:rPr>
              <a:t> e avaliar: variáveis, modelos, arquiteturas, métodos de </a:t>
            </a:r>
            <a:r>
              <a:rPr lang="pt-PT" dirty="0" err="1">
                <a:solidFill>
                  <a:schemeClr val="bg2"/>
                </a:solidFill>
              </a:rPr>
              <a:t>preprocessamento</a:t>
            </a:r>
            <a:r>
              <a:rPr lang="pt-PT" dirty="0">
                <a:solidFill>
                  <a:schemeClr val="bg2"/>
                </a:solidFill>
              </a:rPr>
              <a:t>, </a:t>
            </a:r>
            <a:r>
              <a:rPr lang="pt-PT" dirty="0" err="1">
                <a:solidFill>
                  <a:schemeClr val="bg2"/>
                </a:solidFill>
              </a:rPr>
              <a:t>hiperparâmetros</a:t>
            </a:r>
            <a:r>
              <a:rPr lang="pt-PT" dirty="0">
                <a:solidFill>
                  <a:schemeClr val="bg2"/>
                </a:solidFill>
              </a:rPr>
              <a:t> e técnicas de regularização.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Avaliar o modelo </a:t>
            </a:r>
            <a:r>
              <a:rPr lang="pt-PT" dirty="0" err="1">
                <a:solidFill>
                  <a:schemeClr val="bg2"/>
                </a:solidFill>
              </a:rPr>
              <a:t>optimizado</a:t>
            </a:r>
            <a:r>
              <a:rPr lang="pt-PT" dirty="0">
                <a:solidFill>
                  <a:schemeClr val="bg2"/>
                </a:solidFill>
              </a:rPr>
              <a:t> num conjunto alargado de ações, estudando as características e setores das ações com melhores resultados.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>
              <a:solidFill>
                <a:schemeClr val="bg2"/>
              </a:solidFill>
            </a:endParaRPr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86628E47-43D9-E96E-58F3-B597ED361AF7}"/>
              </a:ext>
            </a:extLst>
          </p:cNvPr>
          <p:cNvSpPr txBox="1">
            <a:spLocks/>
          </p:cNvSpPr>
          <p:nvPr/>
        </p:nvSpPr>
        <p:spPr>
          <a:xfrm>
            <a:off x="1125160" y="1094829"/>
            <a:ext cx="332557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b="1" dirty="0"/>
              <a:t>     Lacunas na Literatura</a:t>
            </a:r>
          </a:p>
        </p:txBody>
      </p:sp>
      <p:sp>
        <p:nvSpPr>
          <p:cNvPr id="13" name="Google Shape;8450;p58">
            <a:extLst>
              <a:ext uri="{FF2B5EF4-FFF2-40B4-BE49-F238E27FC236}">
                <a16:creationId xmlns:a16="http://schemas.microsoft.com/office/drawing/2014/main" id="{FCE0C789-E1E0-5AB0-5673-A54D72B30408}"/>
              </a:ext>
            </a:extLst>
          </p:cNvPr>
          <p:cNvSpPr/>
          <p:nvPr/>
        </p:nvSpPr>
        <p:spPr>
          <a:xfrm>
            <a:off x="1125160" y="1144160"/>
            <a:ext cx="353645" cy="353615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8473;p58">
            <a:extLst>
              <a:ext uri="{FF2B5EF4-FFF2-40B4-BE49-F238E27FC236}">
                <a16:creationId xmlns:a16="http://schemas.microsoft.com/office/drawing/2014/main" id="{7A7942DA-A59A-7DA6-15F6-2244EDE247A4}"/>
              </a:ext>
            </a:extLst>
          </p:cNvPr>
          <p:cNvGrpSpPr/>
          <p:nvPr/>
        </p:nvGrpSpPr>
        <p:grpSpPr>
          <a:xfrm>
            <a:off x="5083849" y="1163806"/>
            <a:ext cx="354586" cy="353888"/>
            <a:chOff x="-31094350" y="3194000"/>
            <a:chExt cx="292225" cy="291650"/>
          </a:xfrm>
        </p:grpSpPr>
        <p:sp>
          <p:nvSpPr>
            <p:cNvPr id="15" name="Google Shape;8474;p58">
              <a:extLst>
                <a:ext uri="{FF2B5EF4-FFF2-40B4-BE49-F238E27FC236}">
                  <a16:creationId xmlns:a16="http://schemas.microsoft.com/office/drawing/2014/main" id="{0276AB53-0D37-28F6-4924-61F299A45A29}"/>
                </a:ext>
              </a:extLst>
            </p:cNvPr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8475;p58">
              <a:extLst>
                <a:ext uri="{FF2B5EF4-FFF2-40B4-BE49-F238E27FC236}">
                  <a16:creationId xmlns:a16="http://schemas.microsoft.com/office/drawing/2014/main" id="{C9655BE3-B7A0-6CB5-D09F-EA1CF20928CA}"/>
                </a:ext>
              </a:extLst>
            </p:cNvPr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476;p58">
              <a:extLst>
                <a:ext uri="{FF2B5EF4-FFF2-40B4-BE49-F238E27FC236}">
                  <a16:creationId xmlns:a16="http://schemas.microsoft.com/office/drawing/2014/main" id="{AA9D7077-8EC9-D72D-9038-5273BE8AC5D3}"/>
                </a:ext>
              </a:extLst>
            </p:cNvPr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8477;p58">
              <a:extLst>
                <a:ext uri="{FF2B5EF4-FFF2-40B4-BE49-F238E27FC236}">
                  <a16:creationId xmlns:a16="http://schemas.microsoft.com/office/drawing/2014/main" id="{D02B7235-1C33-4CCF-CEA1-18162959A14F}"/>
                </a:ext>
              </a:extLst>
            </p:cNvPr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478;p58">
              <a:extLst>
                <a:ext uri="{FF2B5EF4-FFF2-40B4-BE49-F238E27FC236}">
                  <a16:creationId xmlns:a16="http://schemas.microsoft.com/office/drawing/2014/main" id="{21D9A11E-2791-3A90-73C4-C621810FDE73}"/>
                </a:ext>
              </a:extLst>
            </p:cNvPr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479;p58">
              <a:extLst>
                <a:ext uri="{FF2B5EF4-FFF2-40B4-BE49-F238E27FC236}">
                  <a16:creationId xmlns:a16="http://schemas.microsoft.com/office/drawing/2014/main" id="{FF9AEF7E-AADF-C68E-122E-C04BD886D644}"/>
                </a:ext>
              </a:extLst>
            </p:cNvPr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8480;p58">
              <a:extLst>
                <a:ext uri="{FF2B5EF4-FFF2-40B4-BE49-F238E27FC236}">
                  <a16:creationId xmlns:a16="http://schemas.microsoft.com/office/drawing/2014/main" id="{151C7BA2-D798-20BC-8818-159E254EC4E6}"/>
                </a:ext>
              </a:extLst>
            </p:cNvPr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81;p58">
              <a:extLst>
                <a:ext uri="{FF2B5EF4-FFF2-40B4-BE49-F238E27FC236}">
                  <a16:creationId xmlns:a16="http://schemas.microsoft.com/office/drawing/2014/main" id="{5BE7F10A-87FA-1FC2-DE4E-3FC8EF254993}"/>
                </a:ext>
              </a:extLst>
            </p:cNvPr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2489FA69-AE83-FB16-7A96-C65F287B1C6C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10/26</a:t>
            </a:r>
          </a:p>
        </p:txBody>
      </p:sp>
    </p:spTree>
    <p:extLst>
      <p:ext uri="{BB962C8B-B14F-4D97-AF65-F5344CB8AC3E}">
        <p14:creationId xmlns:p14="http://schemas.microsoft.com/office/powerpoint/2010/main" val="2481603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>
          <a:extLst>
            <a:ext uri="{FF2B5EF4-FFF2-40B4-BE49-F238E27FC236}">
              <a16:creationId xmlns:a16="http://schemas.microsoft.com/office/drawing/2014/main" id="{ADA2B7C3-B6CE-8E18-6B7E-FEC7D6783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7">
            <a:extLst>
              <a:ext uri="{FF2B5EF4-FFF2-40B4-BE49-F238E27FC236}">
                <a16:creationId xmlns:a16="http://schemas.microsoft.com/office/drawing/2014/main" id="{E82B233E-0B2B-8330-5ABD-6ADFACB9C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200" y="3683550"/>
            <a:ext cx="5348238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 err="1"/>
              <a:t>Metodologia</a:t>
            </a:r>
            <a:endParaRPr sz="3800" dirty="0"/>
          </a:p>
        </p:txBody>
      </p:sp>
      <p:sp>
        <p:nvSpPr>
          <p:cNvPr id="1953" name="Google Shape;1953;p27">
            <a:extLst>
              <a:ext uri="{FF2B5EF4-FFF2-40B4-BE49-F238E27FC236}">
                <a16:creationId xmlns:a16="http://schemas.microsoft.com/office/drawing/2014/main" id="{B7BBB3B2-3290-98CB-EB32-7ECC456C5F7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61200" y="362227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4.</a:t>
            </a:r>
            <a:endParaRPr sz="4400" dirty="0"/>
          </a:p>
        </p:txBody>
      </p:sp>
      <p:grpSp>
        <p:nvGrpSpPr>
          <p:cNvPr id="1955" name="Google Shape;1955;p27">
            <a:extLst>
              <a:ext uri="{FF2B5EF4-FFF2-40B4-BE49-F238E27FC236}">
                <a16:creationId xmlns:a16="http://schemas.microsoft.com/office/drawing/2014/main" id="{E4EB7D79-6C7F-2F9C-527B-E514DB80BB43}"/>
              </a:ext>
            </a:extLst>
          </p:cNvPr>
          <p:cNvGrpSpPr/>
          <p:nvPr/>
        </p:nvGrpSpPr>
        <p:grpSpPr>
          <a:xfrm>
            <a:off x="853769" y="2089839"/>
            <a:ext cx="59100" cy="547725"/>
            <a:chOff x="1263425" y="3094400"/>
            <a:chExt cx="59100" cy="547725"/>
          </a:xfrm>
        </p:grpSpPr>
        <p:sp>
          <p:nvSpPr>
            <p:cNvPr id="1956" name="Google Shape;1956;p27">
              <a:extLst>
                <a:ext uri="{FF2B5EF4-FFF2-40B4-BE49-F238E27FC236}">
                  <a16:creationId xmlns:a16="http://schemas.microsoft.com/office/drawing/2014/main" id="{B8C3EB83-C533-48D5-CC73-E36DA8FE2FF0}"/>
                </a:ext>
              </a:extLst>
            </p:cNvPr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7" name="Google Shape;1957;p27">
              <a:extLst>
                <a:ext uri="{FF2B5EF4-FFF2-40B4-BE49-F238E27FC236}">
                  <a16:creationId xmlns:a16="http://schemas.microsoft.com/office/drawing/2014/main" id="{FF66BEBF-AEAB-07CD-D161-27924B378ABC}"/>
                </a:ext>
              </a:extLst>
            </p:cNvPr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8" name="Google Shape;1958;p27">
              <a:extLst>
                <a:ext uri="{FF2B5EF4-FFF2-40B4-BE49-F238E27FC236}">
                  <a16:creationId xmlns:a16="http://schemas.microsoft.com/office/drawing/2014/main" id="{D8033EEE-5826-2AC7-082C-026A31D413A2}"/>
                </a:ext>
              </a:extLst>
            </p:cNvPr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9" name="Google Shape;1959;p27">
              <a:extLst>
                <a:ext uri="{FF2B5EF4-FFF2-40B4-BE49-F238E27FC236}">
                  <a16:creationId xmlns:a16="http://schemas.microsoft.com/office/drawing/2014/main" id="{7A27E531-1F85-803D-9184-DEB619BD5940}"/>
                </a:ext>
              </a:extLst>
            </p:cNvPr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" name="Marcador de Posição da Imagem 6" descr="Uma imagem com captura de ecrã, Transparência, Material transparente, design&#10;&#10;Os conteúdos gerados por IA podem estar incorretos.">
            <a:extLst>
              <a:ext uri="{FF2B5EF4-FFF2-40B4-BE49-F238E27FC236}">
                <a16:creationId xmlns:a16="http://schemas.microsoft.com/office/drawing/2014/main" id="{D6904D5A-449F-CEA5-C49B-47AB6757196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6687" b="16687"/>
          <a:stretch>
            <a:fillRect/>
          </a:stretch>
        </p:blipFill>
        <p:spPr/>
      </p:pic>
      <p:sp>
        <p:nvSpPr>
          <p:cNvPr id="2" name="Google Shape;1890;p25">
            <a:extLst>
              <a:ext uri="{FF2B5EF4-FFF2-40B4-BE49-F238E27FC236}">
                <a16:creationId xmlns:a16="http://schemas.microsoft.com/office/drawing/2014/main" id="{71B8EC2C-C3D6-78A4-DFAF-8122F38B41FE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11/26</a:t>
            </a:r>
          </a:p>
        </p:txBody>
      </p:sp>
    </p:spTree>
    <p:extLst>
      <p:ext uri="{BB962C8B-B14F-4D97-AF65-F5344CB8AC3E}">
        <p14:creationId xmlns:p14="http://schemas.microsoft.com/office/powerpoint/2010/main" val="2740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1CC42-FFFE-699D-4C4B-401BAD492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20C2E-CF94-24AA-AC3B-72BE40B5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Construção do </a:t>
            </a:r>
            <a:r>
              <a:rPr lang="pt-PT" dirty="0" err="1"/>
              <a:t>Dataset</a:t>
            </a:r>
            <a:endParaRPr lang="pt-PT" dirty="0"/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977CA816-3D4F-E09F-8172-034368BE9989}"/>
              </a:ext>
            </a:extLst>
          </p:cNvPr>
          <p:cNvSpPr txBox="1">
            <a:spLocks/>
          </p:cNvSpPr>
          <p:nvPr/>
        </p:nvSpPr>
        <p:spPr>
          <a:xfrm>
            <a:off x="956708" y="1132686"/>
            <a:ext cx="7212436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PT" sz="1400" b="1" dirty="0"/>
              <a:t>Ações</a:t>
            </a:r>
            <a:endParaRPr lang="pt-PT" b="1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07DADFD-9BCC-D292-B3BE-CCEDDCC8CB4C}"/>
              </a:ext>
            </a:extLst>
          </p:cNvPr>
          <p:cNvSpPr txBox="1">
            <a:spLocks/>
          </p:cNvSpPr>
          <p:nvPr/>
        </p:nvSpPr>
        <p:spPr>
          <a:xfrm>
            <a:off x="956708" y="1539036"/>
            <a:ext cx="7194288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/>
              <a:t>Ações do SP500 de 2020</a:t>
            </a: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D4AFAF6D-8085-2F34-0A6D-FB7620EF648D}"/>
              </a:ext>
            </a:extLst>
          </p:cNvPr>
          <p:cNvCxnSpPr/>
          <p:nvPr/>
        </p:nvCxnSpPr>
        <p:spPr>
          <a:xfrm>
            <a:off x="956708" y="2018629"/>
            <a:ext cx="719428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ítulo 5">
            <a:extLst>
              <a:ext uri="{FF2B5EF4-FFF2-40B4-BE49-F238E27FC236}">
                <a16:creationId xmlns:a16="http://schemas.microsoft.com/office/drawing/2014/main" id="{1A0DAE29-4F62-6231-36F5-5EC4548E18BB}"/>
              </a:ext>
            </a:extLst>
          </p:cNvPr>
          <p:cNvSpPr txBox="1">
            <a:spLocks/>
          </p:cNvSpPr>
          <p:nvPr/>
        </p:nvSpPr>
        <p:spPr>
          <a:xfrm>
            <a:off x="974856" y="2013419"/>
            <a:ext cx="7212436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PT" sz="1400" b="1" dirty="0"/>
              <a:t>Categorias de Variáveis</a:t>
            </a:r>
            <a:endParaRPr lang="pt-PT" b="1" dirty="0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BB05CB2F-DFBF-5437-A81D-4397AB756310}"/>
              </a:ext>
            </a:extLst>
          </p:cNvPr>
          <p:cNvSpPr txBox="1">
            <a:spLocks/>
          </p:cNvSpPr>
          <p:nvPr/>
        </p:nvSpPr>
        <p:spPr>
          <a:xfrm>
            <a:off x="974856" y="2383468"/>
            <a:ext cx="7194288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/>
              <a:t>1 variável</a:t>
            </a:r>
          </a:p>
          <a:p>
            <a:pPr marL="152400" indent="0" algn="ctr"/>
            <a:r>
              <a:rPr lang="pt-PT" dirty="0"/>
              <a:t>5 variáveis de mercado</a:t>
            </a:r>
          </a:p>
          <a:p>
            <a:pPr marL="152400" indent="0" algn="ctr"/>
            <a:r>
              <a:rPr lang="pt-PT" dirty="0"/>
              <a:t>19 indicadores técnicos</a:t>
            </a:r>
          </a:p>
        </p:txBody>
      </p: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921C7B51-1D90-12DB-A85C-277FDECBD7B1}"/>
              </a:ext>
            </a:extLst>
          </p:cNvPr>
          <p:cNvCxnSpPr/>
          <p:nvPr/>
        </p:nvCxnSpPr>
        <p:spPr>
          <a:xfrm>
            <a:off x="956708" y="3169588"/>
            <a:ext cx="719428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ítulo 5">
            <a:extLst>
              <a:ext uri="{FF2B5EF4-FFF2-40B4-BE49-F238E27FC236}">
                <a16:creationId xmlns:a16="http://schemas.microsoft.com/office/drawing/2014/main" id="{E6DAAA01-9518-001B-3A5E-190D2EE0D00A}"/>
              </a:ext>
            </a:extLst>
          </p:cNvPr>
          <p:cNvSpPr txBox="1">
            <a:spLocks/>
          </p:cNvSpPr>
          <p:nvPr/>
        </p:nvSpPr>
        <p:spPr>
          <a:xfrm>
            <a:off x="938560" y="3178536"/>
            <a:ext cx="7212436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PT" sz="1400" b="1" dirty="0"/>
              <a:t>Setup</a:t>
            </a:r>
            <a:endParaRPr lang="pt-PT" b="1" dirty="0"/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A2BB9FD4-ECE9-94CE-8774-26F8B5759F3E}"/>
              </a:ext>
            </a:extLst>
          </p:cNvPr>
          <p:cNvSpPr txBox="1">
            <a:spLocks/>
          </p:cNvSpPr>
          <p:nvPr/>
        </p:nvSpPr>
        <p:spPr>
          <a:xfrm>
            <a:off x="938560" y="3503943"/>
            <a:ext cx="7194288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/>
              <a:t>5 anos (Junho de 2020 até Junho de 2025)</a:t>
            </a:r>
          </a:p>
          <a:p>
            <a:pPr marL="152400" indent="0" algn="ctr"/>
            <a:r>
              <a:rPr lang="pt-PT" dirty="0"/>
              <a:t>Frequência diária</a:t>
            </a:r>
          </a:p>
          <a:p>
            <a:pPr marL="152400" indent="0" algn="ctr"/>
            <a:r>
              <a:rPr lang="pt-PT" dirty="0"/>
              <a:t>Prever “Close” do próximo dia</a:t>
            </a:r>
          </a:p>
          <a:p>
            <a:pPr marL="152400" indent="0" algn="ctr"/>
            <a:r>
              <a:rPr lang="pt-PT" dirty="0"/>
              <a:t>Tarefa de Regressão</a:t>
            </a:r>
          </a:p>
          <a:p>
            <a:pPr marL="152400" indent="0" algn="ctr"/>
            <a:r>
              <a:rPr lang="pt-PT" dirty="0"/>
              <a:t>RMSE</a:t>
            </a:r>
          </a:p>
        </p:txBody>
      </p:sp>
      <p:sp>
        <p:nvSpPr>
          <p:cNvPr id="3" name="Google Shape;1890;p25">
            <a:extLst>
              <a:ext uri="{FF2B5EF4-FFF2-40B4-BE49-F238E27FC236}">
                <a16:creationId xmlns:a16="http://schemas.microsoft.com/office/drawing/2014/main" id="{D197FCCF-D958-05F5-EC67-981CA12DA165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12/26</a:t>
            </a:r>
          </a:p>
        </p:txBody>
      </p:sp>
    </p:spTree>
    <p:extLst>
      <p:ext uri="{BB962C8B-B14F-4D97-AF65-F5344CB8AC3E}">
        <p14:creationId xmlns:p14="http://schemas.microsoft.com/office/powerpoint/2010/main" val="295864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8A312-B344-AE35-20AD-803E476DF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F264C-7F3A-09CF-2500-2E303218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Exploração de Dados: Temporais</a:t>
            </a:r>
          </a:p>
        </p:txBody>
      </p:sp>
      <p:pic>
        <p:nvPicPr>
          <p:cNvPr id="7" name="Imagem 6" descr="Uma imagem com texto, file, Gráfico, Tipo de letra&#10;&#10;Os conteúdos gerados por IA podem estar incorretos.">
            <a:extLst>
              <a:ext uri="{FF2B5EF4-FFF2-40B4-BE49-F238E27FC236}">
                <a16:creationId xmlns:a16="http://schemas.microsoft.com/office/drawing/2014/main" id="{27C7134B-0B64-2777-41FC-187E5832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34" y="1471229"/>
            <a:ext cx="2577382" cy="1887769"/>
          </a:xfrm>
          <a:prstGeom prst="rect">
            <a:avLst/>
          </a:prstGeom>
        </p:spPr>
      </p:pic>
      <p:pic>
        <p:nvPicPr>
          <p:cNvPr id="9" name="Imagem 8" descr="Uma imagem com file, Gráfico, captura de ecrã, diagrama&#10;&#10;Os conteúdos gerados por IA podem estar incorretos.">
            <a:extLst>
              <a:ext uri="{FF2B5EF4-FFF2-40B4-BE49-F238E27FC236}">
                <a16:creationId xmlns:a16="http://schemas.microsoft.com/office/drawing/2014/main" id="{CA88B90C-DC99-D9B1-0EB4-69B75711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40" y="1468792"/>
            <a:ext cx="4578926" cy="1890206"/>
          </a:xfrm>
          <a:prstGeom prst="rect">
            <a:avLst/>
          </a:prstGeom>
        </p:spPr>
      </p:pic>
      <p:sp>
        <p:nvSpPr>
          <p:cNvPr id="21" name="Subtítulo 2">
            <a:extLst>
              <a:ext uri="{FF2B5EF4-FFF2-40B4-BE49-F238E27FC236}">
                <a16:creationId xmlns:a16="http://schemas.microsoft.com/office/drawing/2014/main" id="{247CA8B6-F28A-4A2E-3952-585335167BD3}"/>
              </a:ext>
            </a:extLst>
          </p:cNvPr>
          <p:cNvSpPr txBox="1">
            <a:spLocks/>
          </p:cNvSpPr>
          <p:nvPr/>
        </p:nvSpPr>
        <p:spPr>
          <a:xfrm>
            <a:off x="1192387" y="3403956"/>
            <a:ext cx="2024075" cy="40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dirty="0"/>
              <a:t>Decomposição Sazonal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53FB9AE9-45E1-5D72-FB8D-19A74ED272AF}"/>
              </a:ext>
            </a:extLst>
          </p:cNvPr>
          <p:cNvSpPr txBox="1">
            <a:spLocks/>
          </p:cNvSpPr>
          <p:nvPr/>
        </p:nvSpPr>
        <p:spPr>
          <a:xfrm>
            <a:off x="4926765" y="3403956"/>
            <a:ext cx="2024075" cy="40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dirty="0"/>
              <a:t>Correlação Temporal</a:t>
            </a:r>
          </a:p>
        </p:txBody>
      </p:sp>
      <p:sp>
        <p:nvSpPr>
          <p:cNvPr id="3" name="Google Shape;1890;p25">
            <a:extLst>
              <a:ext uri="{FF2B5EF4-FFF2-40B4-BE49-F238E27FC236}">
                <a16:creationId xmlns:a16="http://schemas.microsoft.com/office/drawing/2014/main" id="{6739C4F3-274E-E8F0-1029-37C21B5FBE9D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13/26</a:t>
            </a:r>
          </a:p>
        </p:txBody>
      </p:sp>
    </p:spTree>
    <p:extLst>
      <p:ext uri="{BB962C8B-B14F-4D97-AF65-F5344CB8AC3E}">
        <p14:creationId xmlns:p14="http://schemas.microsoft.com/office/powerpoint/2010/main" val="2292789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D3023-A6DB-2FD7-9ACA-5329988B1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308CC-6487-3B11-E8BE-B40890D8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Exploração de Dados: Ações</a:t>
            </a:r>
          </a:p>
        </p:txBody>
      </p:sp>
      <p:sp>
        <p:nvSpPr>
          <p:cNvPr id="3" name="Google Shape;1890;p25">
            <a:extLst>
              <a:ext uri="{FF2B5EF4-FFF2-40B4-BE49-F238E27FC236}">
                <a16:creationId xmlns:a16="http://schemas.microsoft.com/office/drawing/2014/main" id="{DE6E05E6-C39D-0197-C4F5-17333CA797BB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14/26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E8F1305D-344C-5A96-CD90-D4D58AB68AE5}"/>
              </a:ext>
            </a:extLst>
          </p:cNvPr>
          <p:cNvSpPr txBox="1">
            <a:spLocks/>
          </p:cNvSpPr>
          <p:nvPr/>
        </p:nvSpPr>
        <p:spPr>
          <a:xfrm>
            <a:off x="1109341" y="1574835"/>
            <a:ext cx="827837" cy="44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r>
              <a:rPr lang="pt-PT" dirty="0">
                <a:solidFill>
                  <a:schemeClr val="tx1"/>
                </a:solidFill>
              </a:rPr>
              <a:t>Preço</a:t>
            </a: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F98E5524-03EF-32EA-9622-D34211082605}"/>
              </a:ext>
            </a:extLst>
          </p:cNvPr>
          <p:cNvCxnSpPr>
            <a:cxnSpLocks/>
          </p:cNvCxnSpPr>
          <p:nvPr/>
        </p:nvCxnSpPr>
        <p:spPr>
          <a:xfrm>
            <a:off x="1877251" y="1936307"/>
            <a:ext cx="564117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E715ED28-20C2-8BAA-69E0-44F8B3577ABC}"/>
              </a:ext>
            </a:extLst>
          </p:cNvPr>
          <p:cNvCxnSpPr>
            <a:cxnSpLocks/>
          </p:cNvCxnSpPr>
          <p:nvPr/>
        </p:nvCxnSpPr>
        <p:spPr>
          <a:xfrm>
            <a:off x="1877251" y="1832790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2183DDA1-47B4-121B-B686-4263F000D00F}"/>
              </a:ext>
            </a:extLst>
          </p:cNvPr>
          <p:cNvCxnSpPr>
            <a:cxnSpLocks/>
          </p:cNvCxnSpPr>
          <p:nvPr/>
        </p:nvCxnSpPr>
        <p:spPr>
          <a:xfrm>
            <a:off x="7524383" y="1832024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E6552367-D2F2-66A0-DF41-56ABC43CEDE8}"/>
              </a:ext>
            </a:extLst>
          </p:cNvPr>
          <p:cNvCxnSpPr>
            <a:cxnSpLocks/>
          </p:cNvCxnSpPr>
          <p:nvPr/>
        </p:nvCxnSpPr>
        <p:spPr>
          <a:xfrm>
            <a:off x="4647618" y="1832024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82F3163B-80CE-A991-C247-C3497440BEE6}"/>
              </a:ext>
            </a:extLst>
          </p:cNvPr>
          <p:cNvCxnSpPr>
            <a:cxnSpLocks/>
          </p:cNvCxnSpPr>
          <p:nvPr/>
        </p:nvCxnSpPr>
        <p:spPr>
          <a:xfrm>
            <a:off x="3241231" y="1832024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7C0ED18D-72AE-84B6-3402-3CDBFA591159}"/>
              </a:ext>
            </a:extLst>
          </p:cNvPr>
          <p:cNvCxnSpPr>
            <a:cxnSpLocks/>
          </p:cNvCxnSpPr>
          <p:nvPr/>
        </p:nvCxnSpPr>
        <p:spPr>
          <a:xfrm>
            <a:off x="6030151" y="1832024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ítulo 2">
            <a:extLst>
              <a:ext uri="{FF2B5EF4-FFF2-40B4-BE49-F238E27FC236}">
                <a16:creationId xmlns:a16="http://schemas.microsoft.com/office/drawing/2014/main" id="{B0D85E40-C901-BF3C-2D20-99115B3BF846}"/>
              </a:ext>
            </a:extLst>
          </p:cNvPr>
          <p:cNvSpPr txBox="1">
            <a:spLocks/>
          </p:cNvSpPr>
          <p:nvPr/>
        </p:nvSpPr>
        <p:spPr>
          <a:xfrm>
            <a:off x="1494532" y="2005410"/>
            <a:ext cx="624820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4.89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5928A64E-DFBE-9702-E9AB-C7361DE7CA5D}"/>
              </a:ext>
            </a:extLst>
          </p:cNvPr>
          <p:cNvSpPr txBox="1">
            <a:spLocks/>
          </p:cNvSpPr>
          <p:nvPr/>
        </p:nvSpPr>
        <p:spPr>
          <a:xfrm>
            <a:off x="7068280" y="2005410"/>
            <a:ext cx="8317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3733.04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971CAE18-C113-8400-01ED-F1D8F25DF8BB}"/>
              </a:ext>
            </a:extLst>
          </p:cNvPr>
          <p:cNvSpPr txBox="1">
            <a:spLocks/>
          </p:cNvSpPr>
          <p:nvPr/>
        </p:nvSpPr>
        <p:spPr>
          <a:xfrm>
            <a:off x="4219490" y="2005410"/>
            <a:ext cx="7714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96.28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1C45A232-C532-DA07-E99F-E53C3496EDEF}"/>
              </a:ext>
            </a:extLst>
          </p:cNvPr>
          <p:cNvSpPr txBox="1">
            <a:spLocks/>
          </p:cNvSpPr>
          <p:nvPr/>
        </p:nvSpPr>
        <p:spPr>
          <a:xfrm>
            <a:off x="2833510" y="2005410"/>
            <a:ext cx="732310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54.60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04C9F68C-CC17-0931-1F6B-55AC69FB177B}"/>
              </a:ext>
            </a:extLst>
          </p:cNvPr>
          <p:cNvSpPr txBox="1">
            <a:spLocks/>
          </p:cNvSpPr>
          <p:nvPr/>
        </p:nvSpPr>
        <p:spPr>
          <a:xfrm>
            <a:off x="5549723" y="2005410"/>
            <a:ext cx="7714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208.59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3AE35D13-2425-C4F0-A7E4-39B58CA5F510}"/>
              </a:ext>
            </a:extLst>
          </p:cNvPr>
          <p:cNvSpPr txBox="1">
            <a:spLocks/>
          </p:cNvSpPr>
          <p:nvPr/>
        </p:nvSpPr>
        <p:spPr>
          <a:xfrm>
            <a:off x="2915436" y="1576576"/>
            <a:ext cx="624820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tx2"/>
                </a:solidFill>
              </a:rPr>
              <a:t>25%</a:t>
            </a: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2" name="Subtítulo 2">
            <a:extLst>
              <a:ext uri="{FF2B5EF4-FFF2-40B4-BE49-F238E27FC236}">
                <a16:creationId xmlns:a16="http://schemas.microsoft.com/office/drawing/2014/main" id="{9212A9A5-8474-2E93-C12C-61F31E2DEA4A}"/>
              </a:ext>
            </a:extLst>
          </p:cNvPr>
          <p:cNvSpPr txBox="1">
            <a:spLocks/>
          </p:cNvSpPr>
          <p:nvPr/>
        </p:nvSpPr>
        <p:spPr>
          <a:xfrm>
            <a:off x="4297917" y="1576576"/>
            <a:ext cx="691413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tx2"/>
                </a:solidFill>
              </a:rPr>
              <a:t>50%</a:t>
            </a: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3" name="Subtítulo 2">
            <a:extLst>
              <a:ext uri="{FF2B5EF4-FFF2-40B4-BE49-F238E27FC236}">
                <a16:creationId xmlns:a16="http://schemas.microsoft.com/office/drawing/2014/main" id="{52FCA08A-5D41-4816-4253-5CD49811E98F}"/>
              </a:ext>
            </a:extLst>
          </p:cNvPr>
          <p:cNvSpPr txBox="1">
            <a:spLocks/>
          </p:cNvSpPr>
          <p:nvPr/>
        </p:nvSpPr>
        <p:spPr>
          <a:xfrm>
            <a:off x="5661897" y="1579550"/>
            <a:ext cx="691413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tx2"/>
                </a:solidFill>
              </a:rPr>
              <a:t>75%</a:t>
            </a: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34" name="Subtítulo 2">
            <a:extLst>
              <a:ext uri="{FF2B5EF4-FFF2-40B4-BE49-F238E27FC236}">
                <a16:creationId xmlns:a16="http://schemas.microsoft.com/office/drawing/2014/main" id="{B92B0143-AEA5-2F6C-8B73-0C05A74D6A86}"/>
              </a:ext>
            </a:extLst>
          </p:cNvPr>
          <p:cNvSpPr txBox="1">
            <a:spLocks/>
          </p:cNvSpPr>
          <p:nvPr/>
        </p:nvSpPr>
        <p:spPr>
          <a:xfrm>
            <a:off x="7111700" y="1587891"/>
            <a:ext cx="691413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tx2"/>
                </a:solidFill>
              </a:rPr>
              <a:t>100%</a:t>
            </a: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54EC5F31-6261-4A52-BC00-898D29719965}"/>
              </a:ext>
            </a:extLst>
          </p:cNvPr>
          <p:cNvCxnSpPr>
            <a:cxnSpLocks/>
          </p:cNvCxnSpPr>
          <p:nvPr/>
        </p:nvCxnSpPr>
        <p:spPr>
          <a:xfrm>
            <a:off x="1877251" y="2486914"/>
            <a:ext cx="564117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xão Reta 62">
            <a:extLst>
              <a:ext uri="{FF2B5EF4-FFF2-40B4-BE49-F238E27FC236}">
                <a16:creationId xmlns:a16="http://schemas.microsoft.com/office/drawing/2014/main" id="{6DF449EA-5F8F-D8C1-8FB4-3A61086A3829}"/>
              </a:ext>
            </a:extLst>
          </p:cNvPr>
          <p:cNvCxnSpPr>
            <a:cxnSpLocks/>
          </p:cNvCxnSpPr>
          <p:nvPr/>
        </p:nvCxnSpPr>
        <p:spPr>
          <a:xfrm>
            <a:off x="1877251" y="2383397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xão Reta 63">
            <a:extLst>
              <a:ext uri="{FF2B5EF4-FFF2-40B4-BE49-F238E27FC236}">
                <a16:creationId xmlns:a16="http://schemas.microsoft.com/office/drawing/2014/main" id="{E6AB27A1-2309-7044-3F2F-B1F45FE8849C}"/>
              </a:ext>
            </a:extLst>
          </p:cNvPr>
          <p:cNvCxnSpPr>
            <a:cxnSpLocks/>
          </p:cNvCxnSpPr>
          <p:nvPr/>
        </p:nvCxnSpPr>
        <p:spPr>
          <a:xfrm>
            <a:off x="7524383" y="2382631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D4881A28-63D3-7ACE-2717-28EF53F6876D}"/>
              </a:ext>
            </a:extLst>
          </p:cNvPr>
          <p:cNvCxnSpPr>
            <a:cxnSpLocks/>
          </p:cNvCxnSpPr>
          <p:nvPr/>
        </p:nvCxnSpPr>
        <p:spPr>
          <a:xfrm>
            <a:off x="4647618" y="2382631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41114CF2-BE42-A424-85A3-D15F2BFB6CA9}"/>
              </a:ext>
            </a:extLst>
          </p:cNvPr>
          <p:cNvCxnSpPr>
            <a:cxnSpLocks/>
          </p:cNvCxnSpPr>
          <p:nvPr/>
        </p:nvCxnSpPr>
        <p:spPr>
          <a:xfrm>
            <a:off x="3241231" y="2382631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xão Reta 66">
            <a:extLst>
              <a:ext uri="{FF2B5EF4-FFF2-40B4-BE49-F238E27FC236}">
                <a16:creationId xmlns:a16="http://schemas.microsoft.com/office/drawing/2014/main" id="{952C2D91-45B0-3012-74C5-5CE7AA748774}"/>
              </a:ext>
            </a:extLst>
          </p:cNvPr>
          <p:cNvCxnSpPr>
            <a:cxnSpLocks/>
          </p:cNvCxnSpPr>
          <p:nvPr/>
        </p:nvCxnSpPr>
        <p:spPr>
          <a:xfrm>
            <a:off x="6030151" y="2382631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ubtítulo 2">
            <a:extLst>
              <a:ext uri="{FF2B5EF4-FFF2-40B4-BE49-F238E27FC236}">
                <a16:creationId xmlns:a16="http://schemas.microsoft.com/office/drawing/2014/main" id="{C094D66B-1503-00BD-6327-C72B2607BB34}"/>
              </a:ext>
            </a:extLst>
          </p:cNvPr>
          <p:cNvSpPr txBox="1">
            <a:spLocks/>
          </p:cNvSpPr>
          <p:nvPr/>
        </p:nvSpPr>
        <p:spPr>
          <a:xfrm>
            <a:off x="1339279" y="2532503"/>
            <a:ext cx="963339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sz="1000" dirty="0">
                <a:solidFill>
                  <a:schemeClr val="bg2"/>
                </a:solidFill>
              </a:rPr>
              <a:t>0.19M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69" name="Subtítulo 2">
            <a:extLst>
              <a:ext uri="{FF2B5EF4-FFF2-40B4-BE49-F238E27FC236}">
                <a16:creationId xmlns:a16="http://schemas.microsoft.com/office/drawing/2014/main" id="{3C269930-A48D-90DA-3FD2-3DD12D372190}"/>
              </a:ext>
            </a:extLst>
          </p:cNvPr>
          <p:cNvSpPr txBox="1">
            <a:spLocks/>
          </p:cNvSpPr>
          <p:nvPr/>
        </p:nvSpPr>
        <p:spPr>
          <a:xfrm>
            <a:off x="7068280" y="2556017"/>
            <a:ext cx="8317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333.17M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70" name="Subtítulo 2">
            <a:extLst>
              <a:ext uri="{FF2B5EF4-FFF2-40B4-BE49-F238E27FC236}">
                <a16:creationId xmlns:a16="http://schemas.microsoft.com/office/drawing/2014/main" id="{A1437EFE-6391-409B-8602-7BBF8BC87A46}"/>
              </a:ext>
            </a:extLst>
          </p:cNvPr>
          <p:cNvSpPr txBox="1">
            <a:spLocks/>
          </p:cNvSpPr>
          <p:nvPr/>
        </p:nvSpPr>
        <p:spPr>
          <a:xfrm>
            <a:off x="4179845" y="2556017"/>
            <a:ext cx="811087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sz="1000" dirty="0">
                <a:solidFill>
                  <a:schemeClr val="bg2"/>
                </a:solidFill>
              </a:rPr>
              <a:t>4.30M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71" name="Subtítulo 2">
            <a:extLst>
              <a:ext uri="{FF2B5EF4-FFF2-40B4-BE49-F238E27FC236}">
                <a16:creationId xmlns:a16="http://schemas.microsoft.com/office/drawing/2014/main" id="{47B35A99-25C3-9699-4085-1F7EB4AD0F41}"/>
              </a:ext>
            </a:extLst>
          </p:cNvPr>
          <p:cNvSpPr txBox="1">
            <a:spLocks/>
          </p:cNvSpPr>
          <p:nvPr/>
        </p:nvSpPr>
        <p:spPr>
          <a:xfrm>
            <a:off x="2833510" y="2556017"/>
            <a:ext cx="732310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2.20M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72" name="Subtítulo 2">
            <a:extLst>
              <a:ext uri="{FF2B5EF4-FFF2-40B4-BE49-F238E27FC236}">
                <a16:creationId xmlns:a16="http://schemas.microsoft.com/office/drawing/2014/main" id="{D681B6A9-8EA2-730D-F386-B5204B776536}"/>
              </a:ext>
            </a:extLst>
          </p:cNvPr>
          <p:cNvSpPr txBox="1">
            <a:spLocks/>
          </p:cNvSpPr>
          <p:nvPr/>
        </p:nvSpPr>
        <p:spPr>
          <a:xfrm>
            <a:off x="5643168" y="2563549"/>
            <a:ext cx="7714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9.16M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cxnSp>
        <p:nvCxnSpPr>
          <p:cNvPr id="73" name="Conexão Reta 72">
            <a:extLst>
              <a:ext uri="{FF2B5EF4-FFF2-40B4-BE49-F238E27FC236}">
                <a16:creationId xmlns:a16="http://schemas.microsoft.com/office/drawing/2014/main" id="{0DE38775-2D9C-EDAC-2441-B934E9763548}"/>
              </a:ext>
            </a:extLst>
          </p:cNvPr>
          <p:cNvCxnSpPr>
            <a:cxnSpLocks/>
          </p:cNvCxnSpPr>
          <p:nvPr/>
        </p:nvCxnSpPr>
        <p:spPr>
          <a:xfrm>
            <a:off x="1877251" y="3013465"/>
            <a:ext cx="564117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0FEDC96B-56E6-0DBB-999B-F786C1B78D3B}"/>
              </a:ext>
            </a:extLst>
          </p:cNvPr>
          <p:cNvCxnSpPr>
            <a:cxnSpLocks/>
          </p:cNvCxnSpPr>
          <p:nvPr/>
        </p:nvCxnSpPr>
        <p:spPr>
          <a:xfrm>
            <a:off x="1877251" y="2909948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xão Reta 74">
            <a:extLst>
              <a:ext uri="{FF2B5EF4-FFF2-40B4-BE49-F238E27FC236}">
                <a16:creationId xmlns:a16="http://schemas.microsoft.com/office/drawing/2014/main" id="{73CF6DCA-DF43-4465-DE35-243FE03B0A50}"/>
              </a:ext>
            </a:extLst>
          </p:cNvPr>
          <p:cNvCxnSpPr>
            <a:cxnSpLocks/>
          </p:cNvCxnSpPr>
          <p:nvPr/>
        </p:nvCxnSpPr>
        <p:spPr>
          <a:xfrm>
            <a:off x="7524383" y="2909182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xão Reta 75">
            <a:extLst>
              <a:ext uri="{FF2B5EF4-FFF2-40B4-BE49-F238E27FC236}">
                <a16:creationId xmlns:a16="http://schemas.microsoft.com/office/drawing/2014/main" id="{F65C5481-5B13-2C76-3AC2-04F0F780C691}"/>
              </a:ext>
            </a:extLst>
          </p:cNvPr>
          <p:cNvCxnSpPr>
            <a:cxnSpLocks/>
          </p:cNvCxnSpPr>
          <p:nvPr/>
        </p:nvCxnSpPr>
        <p:spPr>
          <a:xfrm>
            <a:off x="4647618" y="2909182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xão Reta 76">
            <a:extLst>
              <a:ext uri="{FF2B5EF4-FFF2-40B4-BE49-F238E27FC236}">
                <a16:creationId xmlns:a16="http://schemas.microsoft.com/office/drawing/2014/main" id="{DC22B0AE-0B13-DDBA-429D-D67A58C59966}"/>
              </a:ext>
            </a:extLst>
          </p:cNvPr>
          <p:cNvCxnSpPr>
            <a:cxnSpLocks/>
          </p:cNvCxnSpPr>
          <p:nvPr/>
        </p:nvCxnSpPr>
        <p:spPr>
          <a:xfrm>
            <a:off x="3241231" y="2909182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xão Reta 77">
            <a:extLst>
              <a:ext uri="{FF2B5EF4-FFF2-40B4-BE49-F238E27FC236}">
                <a16:creationId xmlns:a16="http://schemas.microsoft.com/office/drawing/2014/main" id="{3EE5394C-98F9-C564-E0C1-1C8831E3A1BB}"/>
              </a:ext>
            </a:extLst>
          </p:cNvPr>
          <p:cNvCxnSpPr>
            <a:cxnSpLocks/>
          </p:cNvCxnSpPr>
          <p:nvPr/>
        </p:nvCxnSpPr>
        <p:spPr>
          <a:xfrm>
            <a:off x="6030151" y="2909182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ubtítulo 2">
            <a:extLst>
              <a:ext uri="{FF2B5EF4-FFF2-40B4-BE49-F238E27FC236}">
                <a16:creationId xmlns:a16="http://schemas.microsoft.com/office/drawing/2014/main" id="{88C8B40E-99BC-97D1-39CD-76DC3177E160}"/>
              </a:ext>
            </a:extLst>
          </p:cNvPr>
          <p:cNvSpPr txBox="1">
            <a:spLocks/>
          </p:cNvSpPr>
          <p:nvPr/>
        </p:nvSpPr>
        <p:spPr>
          <a:xfrm>
            <a:off x="1429227" y="3082568"/>
            <a:ext cx="732310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-0.26</a:t>
            </a:r>
          </a:p>
          <a:p>
            <a:pPr marL="152400" indent="0" algn="ctr"/>
            <a:endParaRPr lang="pt-PT" dirty="0">
              <a:solidFill>
                <a:schemeClr val="bg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80" name="Subtítulo 2">
            <a:extLst>
              <a:ext uri="{FF2B5EF4-FFF2-40B4-BE49-F238E27FC236}">
                <a16:creationId xmlns:a16="http://schemas.microsoft.com/office/drawing/2014/main" id="{E6B943BD-AFB4-1C0B-B6C9-D4137F54B82C}"/>
              </a:ext>
            </a:extLst>
          </p:cNvPr>
          <p:cNvSpPr txBox="1">
            <a:spLocks/>
          </p:cNvSpPr>
          <p:nvPr/>
        </p:nvSpPr>
        <p:spPr>
          <a:xfrm>
            <a:off x="7111700" y="3090100"/>
            <a:ext cx="8317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0.72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81" name="Subtítulo 2">
            <a:extLst>
              <a:ext uri="{FF2B5EF4-FFF2-40B4-BE49-F238E27FC236}">
                <a16:creationId xmlns:a16="http://schemas.microsoft.com/office/drawing/2014/main" id="{8452E521-AA4B-3A84-EC90-6A0663709743}"/>
              </a:ext>
            </a:extLst>
          </p:cNvPr>
          <p:cNvSpPr txBox="1">
            <a:spLocks/>
          </p:cNvSpPr>
          <p:nvPr/>
        </p:nvSpPr>
        <p:spPr>
          <a:xfrm>
            <a:off x="4261668" y="3082567"/>
            <a:ext cx="7714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0.09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82" name="Subtítulo 2">
            <a:extLst>
              <a:ext uri="{FF2B5EF4-FFF2-40B4-BE49-F238E27FC236}">
                <a16:creationId xmlns:a16="http://schemas.microsoft.com/office/drawing/2014/main" id="{18EC28DC-7805-5A2A-EDA2-6CFA85DE47E0}"/>
              </a:ext>
            </a:extLst>
          </p:cNvPr>
          <p:cNvSpPr txBox="1">
            <a:spLocks/>
          </p:cNvSpPr>
          <p:nvPr/>
        </p:nvSpPr>
        <p:spPr>
          <a:xfrm>
            <a:off x="2893629" y="3090100"/>
            <a:ext cx="732310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0.01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83" name="Subtítulo 2">
            <a:extLst>
              <a:ext uri="{FF2B5EF4-FFF2-40B4-BE49-F238E27FC236}">
                <a16:creationId xmlns:a16="http://schemas.microsoft.com/office/drawing/2014/main" id="{8864737F-CF0B-4D26-A19F-50BE2D24FD06}"/>
              </a:ext>
            </a:extLst>
          </p:cNvPr>
          <p:cNvSpPr txBox="1">
            <a:spLocks/>
          </p:cNvSpPr>
          <p:nvPr/>
        </p:nvSpPr>
        <p:spPr>
          <a:xfrm>
            <a:off x="5683066" y="3090100"/>
            <a:ext cx="7714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0.17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EDC92544-56F7-5A55-D2FA-B36C69B44680}"/>
              </a:ext>
            </a:extLst>
          </p:cNvPr>
          <p:cNvCxnSpPr>
            <a:cxnSpLocks/>
          </p:cNvCxnSpPr>
          <p:nvPr/>
        </p:nvCxnSpPr>
        <p:spPr>
          <a:xfrm>
            <a:off x="1877251" y="3540877"/>
            <a:ext cx="564117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B2B182F9-CD02-0BBB-DB1D-09082E14F4AC}"/>
              </a:ext>
            </a:extLst>
          </p:cNvPr>
          <p:cNvCxnSpPr>
            <a:cxnSpLocks/>
          </p:cNvCxnSpPr>
          <p:nvPr/>
        </p:nvCxnSpPr>
        <p:spPr>
          <a:xfrm>
            <a:off x="1877251" y="3437360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xão Reta 85">
            <a:extLst>
              <a:ext uri="{FF2B5EF4-FFF2-40B4-BE49-F238E27FC236}">
                <a16:creationId xmlns:a16="http://schemas.microsoft.com/office/drawing/2014/main" id="{3208094C-B5AB-AA33-FDAA-09694924B112}"/>
              </a:ext>
            </a:extLst>
          </p:cNvPr>
          <p:cNvCxnSpPr>
            <a:cxnSpLocks/>
          </p:cNvCxnSpPr>
          <p:nvPr/>
        </p:nvCxnSpPr>
        <p:spPr>
          <a:xfrm>
            <a:off x="7524383" y="3436594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4888BBD7-B73F-2CF4-23BE-2ABAAE611F11}"/>
              </a:ext>
            </a:extLst>
          </p:cNvPr>
          <p:cNvCxnSpPr>
            <a:cxnSpLocks/>
          </p:cNvCxnSpPr>
          <p:nvPr/>
        </p:nvCxnSpPr>
        <p:spPr>
          <a:xfrm>
            <a:off x="4647618" y="3436594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CF3C165E-7A5E-0550-0F3B-3E29083BA093}"/>
              </a:ext>
            </a:extLst>
          </p:cNvPr>
          <p:cNvCxnSpPr>
            <a:cxnSpLocks/>
          </p:cNvCxnSpPr>
          <p:nvPr/>
        </p:nvCxnSpPr>
        <p:spPr>
          <a:xfrm>
            <a:off x="3241231" y="3436594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xão Reta 88">
            <a:extLst>
              <a:ext uri="{FF2B5EF4-FFF2-40B4-BE49-F238E27FC236}">
                <a16:creationId xmlns:a16="http://schemas.microsoft.com/office/drawing/2014/main" id="{2CED79C8-9785-79A4-AE41-7F409EE5DD57}"/>
              </a:ext>
            </a:extLst>
          </p:cNvPr>
          <p:cNvCxnSpPr>
            <a:cxnSpLocks/>
          </p:cNvCxnSpPr>
          <p:nvPr/>
        </p:nvCxnSpPr>
        <p:spPr>
          <a:xfrm>
            <a:off x="6030151" y="3436594"/>
            <a:ext cx="0" cy="2085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Subtítulo 2">
            <a:extLst>
              <a:ext uri="{FF2B5EF4-FFF2-40B4-BE49-F238E27FC236}">
                <a16:creationId xmlns:a16="http://schemas.microsoft.com/office/drawing/2014/main" id="{5999F95B-2856-4CBF-2EB2-1F02AEC2990B}"/>
              </a:ext>
            </a:extLst>
          </p:cNvPr>
          <p:cNvSpPr txBox="1">
            <a:spLocks/>
          </p:cNvSpPr>
          <p:nvPr/>
        </p:nvSpPr>
        <p:spPr>
          <a:xfrm>
            <a:off x="1448662" y="3617915"/>
            <a:ext cx="732309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0.008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91" name="Subtítulo 2">
            <a:extLst>
              <a:ext uri="{FF2B5EF4-FFF2-40B4-BE49-F238E27FC236}">
                <a16:creationId xmlns:a16="http://schemas.microsoft.com/office/drawing/2014/main" id="{859558FC-6A5C-5B3A-C87C-7BFCB3E8BEE3}"/>
              </a:ext>
            </a:extLst>
          </p:cNvPr>
          <p:cNvSpPr txBox="1">
            <a:spLocks/>
          </p:cNvSpPr>
          <p:nvPr/>
        </p:nvSpPr>
        <p:spPr>
          <a:xfrm>
            <a:off x="7068280" y="3609980"/>
            <a:ext cx="8317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0.035</a:t>
            </a:r>
          </a:p>
          <a:p>
            <a:pPr marL="152400" indent="0" algn="ctr"/>
            <a:endParaRPr lang="pt-PT" dirty="0">
              <a:solidFill>
                <a:schemeClr val="bg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92" name="Subtítulo 2">
            <a:extLst>
              <a:ext uri="{FF2B5EF4-FFF2-40B4-BE49-F238E27FC236}">
                <a16:creationId xmlns:a16="http://schemas.microsoft.com/office/drawing/2014/main" id="{85F37328-CEF2-E7EF-50BD-AD8EDF23511C}"/>
              </a:ext>
            </a:extLst>
          </p:cNvPr>
          <p:cNvSpPr txBox="1">
            <a:spLocks/>
          </p:cNvSpPr>
          <p:nvPr/>
        </p:nvSpPr>
        <p:spPr>
          <a:xfrm>
            <a:off x="4219490" y="3609980"/>
            <a:ext cx="7714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0.015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93" name="Subtítulo 2">
            <a:extLst>
              <a:ext uri="{FF2B5EF4-FFF2-40B4-BE49-F238E27FC236}">
                <a16:creationId xmlns:a16="http://schemas.microsoft.com/office/drawing/2014/main" id="{A17F7959-1234-19E8-6670-0B14EC935CCE}"/>
              </a:ext>
            </a:extLst>
          </p:cNvPr>
          <p:cNvSpPr txBox="1">
            <a:spLocks/>
          </p:cNvSpPr>
          <p:nvPr/>
        </p:nvSpPr>
        <p:spPr>
          <a:xfrm>
            <a:off x="2833510" y="3609980"/>
            <a:ext cx="732310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0.013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94" name="Subtítulo 2">
            <a:extLst>
              <a:ext uri="{FF2B5EF4-FFF2-40B4-BE49-F238E27FC236}">
                <a16:creationId xmlns:a16="http://schemas.microsoft.com/office/drawing/2014/main" id="{4CBEE20C-9BA3-CAC5-2D73-28BD304D62F0}"/>
              </a:ext>
            </a:extLst>
          </p:cNvPr>
          <p:cNvSpPr txBox="1">
            <a:spLocks/>
          </p:cNvSpPr>
          <p:nvPr/>
        </p:nvSpPr>
        <p:spPr>
          <a:xfrm>
            <a:off x="5631965" y="3609980"/>
            <a:ext cx="771442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bg2"/>
                </a:solidFill>
              </a:rPr>
              <a:t>0.019</a:t>
            </a: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  <a:p>
            <a:pPr marL="152400" indent="0" algn="ctr"/>
            <a:endParaRPr lang="pt-PT" dirty="0">
              <a:solidFill>
                <a:schemeClr val="tx2"/>
              </a:solidFill>
            </a:endParaRPr>
          </a:p>
        </p:txBody>
      </p:sp>
      <p:sp>
        <p:nvSpPr>
          <p:cNvPr id="128" name="Subtítulo 2">
            <a:extLst>
              <a:ext uri="{FF2B5EF4-FFF2-40B4-BE49-F238E27FC236}">
                <a16:creationId xmlns:a16="http://schemas.microsoft.com/office/drawing/2014/main" id="{C27F88F5-D951-AB7D-2983-1BD233FF0423}"/>
              </a:ext>
            </a:extLst>
          </p:cNvPr>
          <p:cNvSpPr txBox="1">
            <a:spLocks/>
          </p:cNvSpPr>
          <p:nvPr/>
        </p:nvSpPr>
        <p:spPr>
          <a:xfrm>
            <a:off x="1564841" y="1550996"/>
            <a:ext cx="624820" cy="27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sz="1000" dirty="0">
                <a:solidFill>
                  <a:schemeClr val="tx2"/>
                </a:solidFill>
              </a:rPr>
              <a:t>0%</a:t>
            </a: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  <a:p>
            <a:pPr marL="152400" indent="0" algn="ctr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45" name="Subtítulo 2">
            <a:extLst>
              <a:ext uri="{FF2B5EF4-FFF2-40B4-BE49-F238E27FC236}">
                <a16:creationId xmlns:a16="http://schemas.microsoft.com/office/drawing/2014/main" id="{A47B37BD-DA8C-1A6B-7192-CDE60F084FB4}"/>
              </a:ext>
            </a:extLst>
          </p:cNvPr>
          <p:cNvSpPr txBox="1">
            <a:spLocks/>
          </p:cNvSpPr>
          <p:nvPr/>
        </p:nvSpPr>
        <p:spPr>
          <a:xfrm>
            <a:off x="7411724" y="1537323"/>
            <a:ext cx="1097678" cy="69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endParaRPr lang="pt-PT" sz="1000" dirty="0"/>
          </a:p>
          <a:p>
            <a:pPr marL="152400" indent="0"/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pt-PT" sz="1000" dirty="0">
                <a:solidFill>
                  <a:schemeClr val="tx1"/>
                </a:solidFill>
              </a:rPr>
              <a:t> = 173.14</a:t>
            </a:r>
          </a:p>
          <a:p>
            <a:pPr marL="152400" indent="0"/>
            <a:r>
              <a:rPr lang="el-GR" sz="1000" dirty="0">
                <a:solidFill>
                  <a:schemeClr val="tx1"/>
                </a:solidFill>
              </a:rPr>
              <a:t>σ</a:t>
            </a:r>
            <a:r>
              <a:rPr lang="pt-PT" sz="1000" dirty="0">
                <a:solidFill>
                  <a:schemeClr val="tx1"/>
                </a:solidFill>
              </a:rPr>
              <a:t> = 261.50</a:t>
            </a:r>
          </a:p>
          <a:p>
            <a:pPr marL="152400" indent="0"/>
            <a:endParaRPr lang="pt-PT" sz="1000" dirty="0"/>
          </a:p>
          <a:p>
            <a:pPr marL="152400" indent="0" algn="r"/>
            <a:endParaRPr lang="pt-PT" dirty="0"/>
          </a:p>
          <a:p>
            <a:pPr marL="152400" indent="0" algn="r"/>
            <a:endParaRPr lang="pt-PT" dirty="0"/>
          </a:p>
          <a:p>
            <a:pPr marL="152400" indent="0" algn="ctr"/>
            <a:endParaRPr lang="pt-PT" dirty="0"/>
          </a:p>
        </p:txBody>
      </p:sp>
      <p:sp>
        <p:nvSpPr>
          <p:cNvPr id="47" name="Subtítulo 2">
            <a:extLst>
              <a:ext uri="{FF2B5EF4-FFF2-40B4-BE49-F238E27FC236}">
                <a16:creationId xmlns:a16="http://schemas.microsoft.com/office/drawing/2014/main" id="{C675FCB1-488F-A01B-B3D9-4BF4644A6ABE}"/>
              </a:ext>
            </a:extLst>
          </p:cNvPr>
          <p:cNvSpPr txBox="1">
            <a:spLocks/>
          </p:cNvSpPr>
          <p:nvPr/>
        </p:nvSpPr>
        <p:spPr>
          <a:xfrm>
            <a:off x="7411724" y="2104264"/>
            <a:ext cx="1097678" cy="69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endParaRPr lang="pt-PT" sz="1000" dirty="0"/>
          </a:p>
          <a:p>
            <a:pPr marL="152400" indent="0"/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pt-PT" sz="1000" dirty="0">
                <a:solidFill>
                  <a:schemeClr val="tx1"/>
                </a:solidFill>
              </a:rPr>
              <a:t> = 9.24M</a:t>
            </a:r>
          </a:p>
          <a:p>
            <a:pPr marL="152400" indent="0"/>
            <a:r>
              <a:rPr lang="el-GR" sz="1000" dirty="0">
                <a:solidFill>
                  <a:schemeClr val="tx1"/>
                </a:solidFill>
              </a:rPr>
              <a:t>σ</a:t>
            </a:r>
            <a:r>
              <a:rPr lang="pt-PT" sz="1000" dirty="0">
                <a:solidFill>
                  <a:schemeClr val="tx1"/>
                </a:solidFill>
              </a:rPr>
              <a:t> = 21.18M</a:t>
            </a:r>
          </a:p>
          <a:p>
            <a:pPr marL="152400" indent="0"/>
            <a:endParaRPr lang="pt-PT" sz="1000" dirty="0"/>
          </a:p>
          <a:p>
            <a:pPr marL="152400" indent="0" algn="r"/>
            <a:endParaRPr lang="pt-PT" dirty="0"/>
          </a:p>
          <a:p>
            <a:pPr marL="152400" indent="0" algn="r"/>
            <a:endParaRPr lang="pt-PT" dirty="0"/>
          </a:p>
          <a:p>
            <a:pPr marL="152400" indent="0" algn="ctr"/>
            <a:endParaRPr lang="pt-PT" dirty="0"/>
          </a:p>
        </p:txBody>
      </p:sp>
      <p:sp>
        <p:nvSpPr>
          <p:cNvPr id="48" name="Subtítulo 2">
            <a:extLst>
              <a:ext uri="{FF2B5EF4-FFF2-40B4-BE49-F238E27FC236}">
                <a16:creationId xmlns:a16="http://schemas.microsoft.com/office/drawing/2014/main" id="{F50C6CDD-B778-849F-449A-5921EA150B15}"/>
              </a:ext>
            </a:extLst>
          </p:cNvPr>
          <p:cNvSpPr txBox="1">
            <a:spLocks/>
          </p:cNvSpPr>
          <p:nvPr/>
        </p:nvSpPr>
        <p:spPr>
          <a:xfrm>
            <a:off x="7424721" y="2642413"/>
            <a:ext cx="1097678" cy="69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endParaRPr lang="pt-PT" sz="1000" dirty="0"/>
          </a:p>
          <a:p>
            <a:pPr marL="152400" indent="0"/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pt-PT" sz="1000" dirty="0">
                <a:solidFill>
                  <a:schemeClr val="tx1"/>
                </a:solidFill>
              </a:rPr>
              <a:t> = 0.09</a:t>
            </a:r>
          </a:p>
          <a:p>
            <a:pPr marL="152400" indent="0"/>
            <a:r>
              <a:rPr lang="el-GR" sz="1000" dirty="0">
                <a:solidFill>
                  <a:schemeClr val="tx1"/>
                </a:solidFill>
              </a:rPr>
              <a:t>σ</a:t>
            </a:r>
            <a:r>
              <a:rPr lang="pt-PT" sz="1000" dirty="0">
                <a:solidFill>
                  <a:schemeClr val="tx1"/>
                </a:solidFill>
              </a:rPr>
              <a:t> = 0.13</a:t>
            </a:r>
          </a:p>
          <a:p>
            <a:pPr marL="152400" indent="0"/>
            <a:endParaRPr lang="pt-PT" sz="1000" dirty="0"/>
          </a:p>
          <a:p>
            <a:pPr marL="152400" indent="0" algn="r"/>
            <a:endParaRPr lang="pt-PT" dirty="0"/>
          </a:p>
          <a:p>
            <a:pPr marL="152400" indent="0" algn="r"/>
            <a:endParaRPr lang="pt-PT" dirty="0"/>
          </a:p>
          <a:p>
            <a:pPr marL="152400" indent="0" algn="ctr"/>
            <a:endParaRPr lang="pt-PT" dirty="0"/>
          </a:p>
        </p:txBody>
      </p:sp>
      <p:sp>
        <p:nvSpPr>
          <p:cNvPr id="49" name="Subtítulo 2">
            <a:extLst>
              <a:ext uri="{FF2B5EF4-FFF2-40B4-BE49-F238E27FC236}">
                <a16:creationId xmlns:a16="http://schemas.microsoft.com/office/drawing/2014/main" id="{ABFC4FD4-9322-CCA0-1575-41C6E5C9C2CA}"/>
              </a:ext>
            </a:extLst>
          </p:cNvPr>
          <p:cNvSpPr txBox="1">
            <a:spLocks/>
          </p:cNvSpPr>
          <p:nvPr/>
        </p:nvSpPr>
        <p:spPr>
          <a:xfrm>
            <a:off x="7437718" y="3135964"/>
            <a:ext cx="1097678" cy="69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endParaRPr lang="pt-PT" sz="1000" dirty="0"/>
          </a:p>
          <a:p>
            <a:pPr marL="152400" indent="0"/>
            <a:r>
              <a:rPr lang="el-GR" sz="1000" dirty="0">
                <a:solidFill>
                  <a:schemeClr val="tx1"/>
                </a:solidFill>
              </a:rPr>
              <a:t>μ</a:t>
            </a:r>
            <a:r>
              <a:rPr lang="pt-PT" sz="1000" dirty="0">
                <a:solidFill>
                  <a:schemeClr val="tx1"/>
                </a:solidFill>
              </a:rPr>
              <a:t> = 0.016</a:t>
            </a:r>
          </a:p>
          <a:p>
            <a:pPr marL="152400" indent="0"/>
            <a:r>
              <a:rPr lang="el-GR" sz="1000" dirty="0">
                <a:solidFill>
                  <a:schemeClr val="tx1"/>
                </a:solidFill>
              </a:rPr>
              <a:t>σ</a:t>
            </a:r>
            <a:r>
              <a:rPr lang="pt-PT" sz="1000" dirty="0">
                <a:solidFill>
                  <a:schemeClr val="tx1"/>
                </a:solidFill>
              </a:rPr>
              <a:t> = 0.004</a:t>
            </a:r>
          </a:p>
          <a:p>
            <a:pPr marL="152400" indent="0"/>
            <a:endParaRPr lang="pt-PT" sz="1000" dirty="0"/>
          </a:p>
          <a:p>
            <a:pPr marL="152400" indent="0" algn="r"/>
            <a:endParaRPr lang="pt-PT" dirty="0"/>
          </a:p>
          <a:p>
            <a:pPr marL="152400" indent="0" algn="r"/>
            <a:endParaRPr lang="pt-PT" dirty="0"/>
          </a:p>
          <a:p>
            <a:pPr marL="152400" indent="0" algn="ctr"/>
            <a:endParaRPr lang="pt-PT" dirty="0"/>
          </a:p>
        </p:txBody>
      </p:sp>
      <p:sp>
        <p:nvSpPr>
          <p:cNvPr id="51" name="Subtítulo 2">
            <a:extLst>
              <a:ext uri="{FF2B5EF4-FFF2-40B4-BE49-F238E27FC236}">
                <a16:creationId xmlns:a16="http://schemas.microsoft.com/office/drawing/2014/main" id="{E7017FBE-6DA8-EACB-78C3-36EA33E0FBF2}"/>
              </a:ext>
            </a:extLst>
          </p:cNvPr>
          <p:cNvSpPr txBox="1">
            <a:spLocks/>
          </p:cNvSpPr>
          <p:nvPr/>
        </p:nvSpPr>
        <p:spPr>
          <a:xfrm>
            <a:off x="956668" y="2105408"/>
            <a:ext cx="915904" cy="44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r>
              <a:rPr lang="pt-PT" dirty="0">
                <a:solidFill>
                  <a:schemeClr val="tx1"/>
                </a:solidFill>
              </a:rPr>
              <a:t>Volume</a:t>
            </a: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id="{4B76DDAF-7D28-7420-C35E-9D6D60851902}"/>
              </a:ext>
            </a:extLst>
          </p:cNvPr>
          <p:cNvSpPr txBox="1">
            <a:spLocks/>
          </p:cNvSpPr>
          <p:nvPr/>
        </p:nvSpPr>
        <p:spPr>
          <a:xfrm>
            <a:off x="570313" y="2656000"/>
            <a:ext cx="1288386" cy="44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r>
              <a:rPr lang="pt-PT" dirty="0">
                <a:solidFill>
                  <a:schemeClr val="tx1"/>
                </a:solidFill>
              </a:rPr>
              <a:t>Crescimento</a:t>
            </a: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53" name="Subtítulo 2">
            <a:extLst>
              <a:ext uri="{FF2B5EF4-FFF2-40B4-BE49-F238E27FC236}">
                <a16:creationId xmlns:a16="http://schemas.microsoft.com/office/drawing/2014/main" id="{35F7F874-03F1-D3A2-6989-561C5589318A}"/>
              </a:ext>
            </a:extLst>
          </p:cNvPr>
          <p:cNvSpPr txBox="1">
            <a:spLocks/>
          </p:cNvSpPr>
          <p:nvPr/>
        </p:nvSpPr>
        <p:spPr>
          <a:xfrm>
            <a:off x="617529" y="3186640"/>
            <a:ext cx="1252897" cy="445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r>
              <a:rPr lang="pt-PT" dirty="0">
                <a:solidFill>
                  <a:schemeClr val="tx1"/>
                </a:solidFill>
              </a:rPr>
              <a:t> Volatilidade</a:t>
            </a: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  <a:p>
            <a:pPr marL="152400" indent="0"/>
            <a:endParaRPr lang="pt-P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999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62230-0902-4734-96EC-79D7D965A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68C9A-74CD-FE1F-DF5D-60FF7B35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PreProcessamento</a:t>
            </a:r>
            <a:r>
              <a:rPr lang="pt-PT" dirty="0"/>
              <a:t>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0C8089-F7CE-DE5B-0E8C-74F71F4CA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6" y="1624210"/>
            <a:ext cx="2469654" cy="506871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50 ações foram removidas por não terem dados.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52 ações foram removidas por terem dados insuficientes.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Valores dos fim de semana foram imputados com </a:t>
            </a:r>
            <a:r>
              <a:rPr lang="pt-PT" dirty="0" err="1"/>
              <a:t>Forward</a:t>
            </a:r>
            <a:r>
              <a:rPr lang="pt-PT" dirty="0"/>
              <a:t> </a:t>
            </a:r>
            <a:r>
              <a:rPr lang="pt-PT" dirty="0" err="1"/>
              <a:t>Filling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Valores extra para computar os indicadores técnicos foram removidos.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CB9D7733-4F16-7963-83C6-DA75A1EAF79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118150"/>
            <a:ext cx="2469655" cy="445200"/>
          </a:xfrm>
        </p:spPr>
        <p:txBody>
          <a:bodyPr/>
          <a:lstStyle/>
          <a:p>
            <a:r>
              <a:rPr lang="pt-PT" sz="1400" b="1" dirty="0"/>
              <a:t>Limpeza</a:t>
            </a:r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1F3A8CBA-48F8-66CC-866F-4B2A87410494}"/>
              </a:ext>
            </a:extLst>
          </p:cNvPr>
          <p:cNvSpPr txBox="1">
            <a:spLocks/>
          </p:cNvSpPr>
          <p:nvPr/>
        </p:nvSpPr>
        <p:spPr>
          <a:xfrm>
            <a:off x="3355320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Transformação</a:t>
            </a:r>
            <a:endParaRPr lang="pt-PT" b="1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D3B823D4-6E6F-4BBE-D661-9D25067A2966}"/>
              </a:ext>
            </a:extLst>
          </p:cNvPr>
          <p:cNvSpPr txBox="1">
            <a:spLocks/>
          </p:cNvSpPr>
          <p:nvPr/>
        </p:nvSpPr>
        <p:spPr>
          <a:xfrm>
            <a:off x="3355321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Normalização </a:t>
            </a:r>
            <a:r>
              <a:rPr lang="pt-PT" dirty="0" err="1"/>
              <a:t>MinMax</a:t>
            </a:r>
            <a:r>
              <a:rPr lang="pt-PT" dirty="0"/>
              <a:t> [0,1].</a:t>
            </a:r>
          </a:p>
        </p:txBody>
      </p:sp>
      <p:sp>
        <p:nvSpPr>
          <p:cNvPr id="14" name="Subtítulo 5">
            <a:extLst>
              <a:ext uri="{FF2B5EF4-FFF2-40B4-BE49-F238E27FC236}">
                <a16:creationId xmlns:a16="http://schemas.microsoft.com/office/drawing/2014/main" id="{F4732FCB-B146-9118-4272-12FBF1CF45BE}"/>
              </a:ext>
            </a:extLst>
          </p:cNvPr>
          <p:cNvSpPr txBox="1">
            <a:spLocks/>
          </p:cNvSpPr>
          <p:nvPr/>
        </p:nvSpPr>
        <p:spPr>
          <a:xfrm>
            <a:off x="5824975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Preparação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8B4D4AD3-FDE3-EE46-8BB1-9C7C801F650E}"/>
              </a:ext>
            </a:extLst>
          </p:cNvPr>
          <p:cNvSpPr txBox="1">
            <a:spLocks/>
          </p:cNvSpPr>
          <p:nvPr/>
        </p:nvSpPr>
        <p:spPr>
          <a:xfrm>
            <a:off x="5824976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Partição treino-teste 80-20.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Janela deslizante de tamanho 30.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Sequências das janelas deslizantes foram transformadas em </a:t>
            </a:r>
            <a:r>
              <a:rPr lang="pt-PT" dirty="0" err="1"/>
              <a:t>arrays</a:t>
            </a:r>
            <a:r>
              <a:rPr lang="pt-PT" dirty="0"/>
              <a:t> de 3 dimensões</a:t>
            </a:r>
            <a:r>
              <a:rPr lang="pt-PT" dirty="0">
                <a:sym typeface="Wingdings" pitchFamily="2" charset="2"/>
              </a:rPr>
              <a:t> (número de amostras, tamanho da janela, número de variáveis).</a:t>
            </a:r>
            <a:endParaRPr lang="pt-PT" dirty="0"/>
          </a:p>
        </p:txBody>
      </p: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79359826-A54B-9C32-9290-BA44A81BFC89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15/26</a:t>
            </a:r>
          </a:p>
        </p:txBody>
      </p:sp>
    </p:spTree>
    <p:extLst>
      <p:ext uri="{BB962C8B-B14F-4D97-AF65-F5344CB8AC3E}">
        <p14:creationId xmlns:p14="http://schemas.microsoft.com/office/powerpoint/2010/main" val="375724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0A6E-E805-72AC-854F-FBE303783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0DAE0-A96E-B411-8AF2-C418D8B8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1ª Fase de Modelagem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2B6425-6B3B-F349-D89A-2FFC055D3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6" y="1624210"/>
            <a:ext cx="2469654" cy="506871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Apple.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5C22ED23-ACE7-3159-7D70-A6D080A014A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118150"/>
            <a:ext cx="2469655" cy="445200"/>
          </a:xfrm>
        </p:spPr>
        <p:txBody>
          <a:bodyPr/>
          <a:lstStyle/>
          <a:p>
            <a:r>
              <a:rPr lang="pt-PT" sz="1400" b="1" dirty="0"/>
              <a:t>Ação </a:t>
            </a:r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9AC35F33-32C5-B373-18D8-88FE0EAE51D1}"/>
              </a:ext>
            </a:extLst>
          </p:cNvPr>
          <p:cNvSpPr txBox="1">
            <a:spLocks/>
          </p:cNvSpPr>
          <p:nvPr/>
        </p:nvSpPr>
        <p:spPr>
          <a:xfrm>
            <a:off x="3355320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Modelos &amp; Arquiteturas</a:t>
            </a:r>
            <a:endParaRPr lang="pt-PT" b="1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FAD4F7E5-6B4A-8D3D-61C6-D3BCF01439D3}"/>
              </a:ext>
            </a:extLst>
          </p:cNvPr>
          <p:cNvSpPr txBox="1">
            <a:spLocks/>
          </p:cNvSpPr>
          <p:nvPr/>
        </p:nvSpPr>
        <p:spPr>
          <a:xfrm>
            <a:off x="3355321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GRU e LSTM.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Número de Camadas: 1, 2 e 3.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Número de Neurónios: 8, 16, ..., 128.</a:t>
            </a:r>
          </a:p>
        </p:txBody>
      </p:sp>
      <p:sp>
        <p:nvSpPr>
          <p:cNvPr id="14" name="Subtítulo 5">
            <a:extLst>
              <a:ext uri="{FF2B5EF4-FFF2-40B4-BE49-F238E27FC236}">
                <a16:creationId xmlns:a16="http://schemas.microsoft.com/office/drawing/2014/main" id="{9EA24A97-E625-89EB-C73A-94E3D885D165}"/>
              </a:ext>
            </a:extLst>
          </p:cNvPr>
          <p:cNvSpPr txBox="1">
            <a:spLocks/>
          </p:cNvSpPr>
          <p:nvPr/>
        </p:nvSpPr>
        <p:spPr>
          <a:xfrm>
            <a:off x="5824975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Hiperparâmetros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069C1868-34BF-8A92-4CD7-3B511E1493DC}"/>
              </a:ext>
            </a:extLst>
          </p:cNvPr>
          <p:cNvSpPr txBox="1">
            <a:spLocks/>
          </p:cNvSpPr>
          <p:nvPr/>
        </p:nvSpPr>
        <p:spPr>
          <a:xfrm>
            <a:off x="5824976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Epochs</a:t>
            </a:r>
            <a:r>
              <a:rPr lang="pt-PT" dirty="0"/>
              <a:t>: 50.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Tamanho de </a:t>
            </a:r>
            <a:r>
              <a:rPr lang="pt-PT" dirty="0" err="1"/>
              <a:t>Batch</a:t>
            </a:r>
            <a:r>
              <a:rPr lang="pt-PT" dirty="0"/>
              <a:t>: 1.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Learning</a:t>
            </a:r>
            <a:r>
              <a:rPr lang="pt-PT" dirty="0"/>
              <a:t> Rate: 0.001.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Optimizer</a:t>
            </a:r>
            <a:r>
              <a:rPr lang="pt-PT" dirty="0"/>
              <a:t>: Adam.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Função de Ativação: </a:t>
            </a:r>
            <a:r>
              <a:rPr lang="pt-PT" dirty="0" err="1"/>
              <a:t>ReLU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Função de Perda: MSE.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1" name="Retângulo Arredondado 10">
            <a:extLst>
              <a:ext uri="{FF2B5EF4-FFF2-40B4-BE49-F238E27FC236}">
                <a16:creationId xmlns:a16="http://schemas.microsoft.com/office/drawing/2014/main" id="{670F787C-7FCA-2478-E5DB-33CD8413CBAC}"/>
              </a:ext>
            </a:extLst>
          </p:cNvPr>
          <p:cNvSpPr/>
          <p:nvPr/>
        </p:nvSpPr>
        <p:spPr>
          <a:xfrm>
            <a:off x="1451856" y="3229951"/>
            <a:ext cx="1739658" cy="7953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/>
            <a:r>
              <a:rPr lang="pt-PT" sz="1200" b="1" dirty="0">
                <a:solidFill>
                  <a:schemeClr val="bg2"/>
                </a:solidFill>
              </a:rPr>
              <a:t>90 Combinações </a:t>
            </a:r>
          </a:p>
          <a:p>
            <a:pPr marL="152400" indent="0"/>
            <a:r>
              <a:rPr lang="pt-PT" sz="1200" dirty="0">
                <a:solidFill>
                  <a:schemeClr val="bg1"/>
                </a:solidFill>
              </a:rPr>
              <a:t>(2 Modelos, </a:t>
            </a:r>
          </a:p>
          <a:p>
            <a:pPr marL="152400" indent="0"/>
            <a:r>
              <a:rPr lang="pt-PT" sz="1200" dirty="0">
                <a:solidFill>
                  <a:schemeClr val="bg1"/>
                </a:solidFill>
              </a:rPr>
              <a:t>15 Arquiteturas,</a:t>
            </a:r>
          </a:p>
          <a:p>
            <a:pPr marL="152400" indent="0"/>
            <a:r>
              <a:rPr lang="pt-PT" sz="1200" dirty="0">
                <a:solidFill>
                  <a:schemeClr val="bg1"/>
                </a:solidFill>
              </a:rPr>
              <a:t>3 </a:t>
            </a:r>
            <a:r>
              <a:rPr lang="pt-PT" sz="1200" dirty="0" err="1">
                <a:solidFill>
                  <a:schemeClr val="bg1"/>
                </a:solidFill>
              </a:rPr>
              <a:t>Datasets</a:t>
            </a:r>
            <a:r>
              <a:rPr lang="pt-PT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Retângulo Arredondado 15">
            <a:extLst>
              <a:ext uri="{FF2B5EF4-FFF2-40B4-BE49-F238E27FC236}">
                <a16:creationId xmlns:a16="http://schemas.microsoft.com/office/drawing/2014/main" id="{B9043B29-542D-CC4B-69F8-1B72F3C91877}"/>
              </a:ext>
            </a:extLst>
          </p:cNvPr>
          <p:cNvSpPr/>
          <p:nvPr/>
        </p:nvSpPr>
        <p:spPr>
          <a:xfrm>
            <a:off x="3834516" y="3229953"/>
            <a:ext cx="1092664" cy="7953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/>
            <a:r>
              <a:rPr lang="pt-PT" sz="1200" b="1" dirty="0">
                <a:solidFill>
                  <a:schemeClr val="bg2"/>
                </a:solidFill>
              </a:rPr>
              <a:t>5 Testes</a:t>
            </a:r>
            <a:endParaRPr lang="pt-PT" sz="1200" dirty="0">
              <a:solidFill>
                <a:schemeClr val="bg1"/>
              </a:solidFill>
              <a:latin typeface="DM Sans" pitchFamily="2" charset="77"/>
              <a:cs typeface="Krub" pitchFamily="2" charset="-34"/>
            </a:endParaRP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9286773F-28F5-0F31-42FE-720B1CBFACF7}"/>
              </a:ext>
            </a:extLst>
          </p:cNvPr>
          <p:cNvSpPr/>
          <p:nvPr/>
        </p:nvSpPr>
        <p:spPr>
          <a:xfrm>
            <a:off x="5564762" y="3229951"/>
            <a:ext cx="2135845" cy="7953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/>
            <a:r>
              <a:rPr lang="pt-PT" sz="1200" b="1" dirty="0">
                <a:solidFill>
                  <a:schemeClr val="bg2"/>
                </a:solidFill>
              </a:rPr>
              <a:t>Sistema de Pontuação </a:t>
            </a:r>
            <a:r>
              <a:rPr lang="pt-PT" sz="1200" dirty="0">
                <a:solidFill>
                  <a:schemeClr val="bg1"/>
                </a:solidFill>
              </a:rPr>
              <a:t>(70% Média, 20% DP, 10% CV)</a:t>
            </a:r>
            <a:endParaRPr lang="pt-PT" sz="1200" dirty="0">
              <a:solidFill>
                <a:schemeClr val="bg1"/>
              </a:solidFill>
              <a:latin typeface="DM Sans" pitchFamily="2" charset="77"/>
              <a:cs typeface="Krub" pitchFamily="2" charset="-34"/>
            </a:endParaRPr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2233A553-9F83-CBDD-14BB-EBF642840FB6}"/>
              </a:ext>
            </a:extLst>
          </p:cNvPr>
          <p:cNvSpPr/>
          <p:nvPr/>
        </p:nvSpPr>
        <p:spPr>
          <a:xfrm>
            <a:off x="3314851" y="3513816"/>
            <a:ext cx="396328" cy="2276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Seta para a Direita 20">
            <a:extLst>
              <a:ext uri="{FF2B5EF4-FFF2-40B4-BE49-F238E27FC236}">
                <a16:creationId xmlns:a16="http://schemas.microsoft.com/office/drawing/2014/main" id="{C69C06EF-CD9E-0B54-D841-47B8119DA9F9}"/>
              </a:ext>
            </a:extLst>
          </p:cNvPr>
          <p:cNvSpPr/>
          <p:nvPr/>
        </p:nvSpPr>
        <p:spPr>
          <a:xfrm>
            <a:off x="5047807" y="3513816"/>
            <a:ext cx="396328" cy="2276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692A5196-C528-AE3D-76D6-774A71377D51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16/26</a:t>
            </a:r>
          </a:p>
        </p:txBody>
      </p:sp>
    </p:spTree>
    <p:extLst>
      <p:ext uri="{BB962C8B-B14F-4D97-AF65-F5344CB8AC3E}">
        <p14:creationId xmlns:p14="http://schemas.microsoft.com/office/powerpoint/2010/main" val="2019437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7A6E8-00AF-81F6-9B18-6A28BCFA1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5842A-C47B-A873-07F5-6634922A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2ª Fase de Modelagem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D89C9B-043A-AE38-BD4F-880D619BD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6" y="1624210"/>
            <a:ext cx="2469654" cy="506871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Técnicas para lidar com </a:t>
            </a:r>
            <a:r>
              <a:rPr lang="pt-PT" dirty="0" err="1"/>
              <a:t>Outliers</a:t>
            </a:r>
            <a:r>
              <a:rPr lang="pt-PT" dirty="0"/>
              <a:t>: </a:t>
            </a:r>
            <a:r>
              <a:rPr lang="pt-PT" dirty="0" err="1"/>
              <a:t>Winsorization</a:t>
            </a:r>
            <a:r>
              <a:rPr lang="pt-PT" dirty="0"/>
              <a:t> e </a:t>
            </a:r>
            <a:r>
              <a:rPr lang="pt-PT" dirty="0" err="1"/>
              <a:t>Clipping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Técnicas de </a:t>
            </a:r>
            <a:r>
              <a:rPr lang="pt-PT" dirty="0" err="1"/>
              <a:t>Smoothing</a:t>
            </a:r>
            <a:r>
              <a:rPr lang="pt-PT" dirty="0"/>
              <a:t>: </a:t>
            </a:r>
            <a:r>
              <a:rPr lang="pt-PT" dirty="0" err="1"/>
              <a:t>Simple</a:t>
            </a:r>
            <a:r>
              <a:rPr lang="pt-PT" dirty="0"/>
              <a:t> </a:t>
            </a:r>
            <a:r>
              <a:rPr lang="pt-PT" dirty="0" err="1"/>
              <a:t>Moving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, </a:t>
            </a:r>
            <a:r>
              <a:rPr lang="pt-PT" dirty="0" err="1"/>
              <a:t>Rolling</a:t>
            </a:r>
            <a:r>
              <a:rPr lang="pt-PT" dirty="0"/>
              <a:t> </a:t>
            </a:r>
            <a:r>
              <a:rPr lang="pt-PT" dirty="0" err="1"/>
              <a:t>Median</a:t>
            </a:r>
            <a:r>
              <a:rPr lang="pt-PT" dirty="0"/>
              <a:t>, </a:t>
            </a:r>
            <a:r>
              <a:rPr lang="pt-PT" dirty="0" err="1"/>
              <a:t>Gaussian</a:t>
            </a:r>
            <a:r>
              <a:rPr lang="pt-PT" dirty="0"/>
              <a:t> </a:t>
            </a:r>
            <a:r>
              <a:rPr lang="pt-PT" dirty="0" err="1"/>
              <a:t>Filter</a:t>
            </a:r>
            <a:r>
              <a:rPr lang="pt-PT" dirty="0"/>
              <a:t> e </a:t>
            </a:r>
            <a:r>
              <a:rPr lang="pt-PT" dirty="0" err="1"/>
              <a:t>Salvitzky-Golay</a:t>
            </a:r>
            <a:r>
              <a:rPr lang="pt-PT" dirty="0"/>
              <a:t> </a:t>
            </a:r>
            <a:r>
              <a:rPr lang="pt-PT" dirty="0" err="1"/>
              <a:t>Filter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Fórmulas de Normalização: </a:t>
            </a:r>
            <a:r>
              <a:rPr lang="pt-PT" dirty="0" err="1"/>
              <a:t>MinMax</a:t>
            </a:r>
            <a:r>
              <a:rPr lang="pt-PT" dirty="0"/>
              <a:t>, Z-Score e Log-</a:t>
            </a:r>
            <a:r>
              <a:rPr lang="pt-PT" dirty="0" err="1"/>
              <a:t>Norm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Tamanhos de Janela: 1, 2, 3, 4, 5, 6, 7, 15, 30, 60 e 90.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C7BA9F62-66A3-639B-B1FB-1716CCC70AB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118150"/>
            <a:ext cx="2469655" cy="445200"/>
          </a:xfrm>
        </p:spPr>
        <p:txBody>
          <a:bodyPr/>
          <a:lstStyle/>
          <a:p>
            <a:r>
              <a:rPr lang="pt-PT" sz="1400" b="1" dirty="0" err="1"/>
              <a:t>PreProcessamento</a:t>
            </a:r>
            <a:endParaRPr lang="pt-PT" sz="1400" b="1" dirty="0"/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E5C6467F-C50E-4269-D414-6F09DD0B47C6}"/>
              </a:ext>
            </a:extLst>
          </p:cNvPr>
          <p:cNvSpPr txBox="1">
            <a:spLocks/>
          </p:cNvSpPr>
          <p:nvPr/>
        </p:nvSpPr>
        <p:spPr>
          <a:xfrm>
            <a:off x="3355320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Hiperparâmetros</a:t>
            </a:r>
            <a:endParaRPr lang="pt-PT" b="1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E4496BFE-924C-1E23-D995-C371A307DAF1}"/>
              </a:ext>
            </a:extLst>
          </p:cNvPr>
          <p:cNvSpPr txBox="1">
            <a:spLocks/>
          </p:cNvSpPr>
          <p:nvPr/>
        </p:nvSpPr>
        <p:spPr>
          <a:xfrm>
            <a:off x="3355321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Tamanho de </a:t>
            </a:r>
            <a:r>
              <a:rPr lang="pt-PT" dirty="0" err="1"/>
              <a:t>Batch</a:t>
            </a:r>
            <a:r>
              <a:rPr lang="pt-PT" dirty="0"/>
              <a:t>: 1, 2, 4, 8, 16, 32, 64 e 128.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Learning</a:t>
            </a:r>
            <a:r>
              <a:rPr lang="pt-PT" dirty="0"/>
              <a:t> Rates: 0.0001, 0.001, 0.005, 0.01 e 0.05.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Optimizers</a:t>
            </a:r>
            <a:r>
              <a:rPr lang="pt-PT" dirty="0"/>
              <a:t>: SGD, </a:t>
            </a:r>
            <a:r>
              <a:rPr lang="pt-PT" dirty="0" err="1"/>
              <a:t>AdaGrad</a:t>
            </a:r>
            <a:r>
              <a:rPr lang="pt-PT" dirty="0"/>
              <a:t>, </a:t>
            </a:r>
            <a:r>
              <a:rPr lang="pt-PT" dirty="0" err="1"/>
              <a:t>AdaDelta</a:t>
            </a:r>
            <a:r>
              <a:rPr lang="pt-PT" dirty="0"/>
              <a:t>, </a:t>
            </a:r>
            <a:r>
              <a:rPr lang="pt-PT" dirty="0" err="1"/>
              <a:t>RMSprop</a:t>
            </a:r>
            <a:r>
              <a:rPr lang="pt-PT" dirty="0"/>
              <a:t> e Adam.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Funções de Ativação: </a:t>
            </a:r>
            <a:r>
              <a:rPr lang="pt-PT" dirty="0" err="1"/>
              <a:t>TanH</a:t>
            </a:r>
            <a:r>
              <a:rPr lang="pt-PT" dirty="0"/>
              <a:t>, </a:t>
            </a:r>
            <a:r>
              <a:rPr lang="pt-PT" dirty="0" err="1"/>
              <a:t>Sigmoid</a:t>
            </a:r>
            <a:r>
              <a:rPr lang="pt-PT" dirty="0"/>
              <a:t>, </a:t>
            </a:r>
            <a:r>
              <a:rPr lang="pt-PT" dirty="0" err="1"/>
              <a:t>ReLU</a:t>
            </a:r>
            <a:r>
              <a:rPr lang="pt-PT" dirty="0"/>
              <a:t> e </a:t>
            </a:r>
            <a:r>
              <a:rPr lang="pt-PT" dirty="0" err="1"/>
              <a:t>Leaky</a:t>
            </a:r>
            <a:r>
              <a:rPr lang="pt-PT" dirty="0"/>
              <a:t> </a:t>
            </a:r>
            <a:r>
              <a:rPr lang="pt-PT" dirty="0" err="1"/>
              <a:t>ReLU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Funções de Perda: MSE, RMSE, MAE e MAPE.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Subtítulo 5">
            <a:extLst>
              <a:ext uri="{FF2B5EF4-FFF2-40B4-BE49-F238E27FC236}">
                <a16:creationId xmlns:a16="http://schemas.microsoft.com/office/drawing/2014/main" id="{20FEBDD7-E905-94A3-E017-DB59514BEBEE}"/>
              </a:ext>
            </a:extLst>
          </p:cNvPr>
          <p:cNvSpPr txBox="1">
            <a:spLocks/>
          </p:cNvSpPr>
          <p:nvPr/>
        </p:nvSpPr>
        <p:spPr>
          <a:xfrm>
            <a:off x="5824975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Regularização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B379C680-815C-2347-A754-992F123D39AE}"/>
              </a:ext>
            </a:extLst>
          </p:cNvPr>
          <p:cNvSpPr txBox="1">
            <a:spLocks/>
          </p:cNvSpPr>
          <p:nvPr/>
        </p:nvSpPr>
        <p:spPr>
          <a:xfrm>
            <a:off x="5824976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Dropout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Early</a:t>
            </a:r>
            <a:r>
              <a:rPr lang="pt-PT" dirty="0"/>
              <a:t> </a:t>
            </a:r>
            <a:r>
              <a:rPr lang="pt-PT" dirty="0" err="1"/>
              <a:t>Stopping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L2 </a:t>
            </a:r>
            <a:r>
              <a:rPr lang="pt-PT" dirty="0" err="1"/>
              <a:t>Regularization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Batch</a:t>
            </a:r>
            <a:r>
              <a:rPr lang="pt-PT" dirty="0"/>
              <a:t> </a:t>
            </a:r>
            <a:r>
              <a:rPr lang="pt-PT" dirty="0" err="1"/>
              <a:t>Normalization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Recurrent</a:t>
            </a:r>
            <a:r>
              <a:rPr lang="pt-PT" dirty="0"/>
              <a:t> </a:t>
            </a:r>
            <a:r>
              <a:rPr lang="pt-PT" dirty="0" err="1"/>
              <a:t>Dropout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Gradient</a:t>
            </a:r>
            <a:r>
              <a:rPr lang="pt-PT" dirty="0"/>
              <a:t> </a:t>
            </a:r>
            <a:r>
              <a:rPr lang="pt-PT" dirty="0" err="1"/>
              <a:t>Clipping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Data </a:t>
            </a:r>
            <a:r>
              <a:rPr lang="pt-PT" dirty="0" err="1"/>
              <a:t>Augmentation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FC961136-F671-76AF-88D1-85D2656829D5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17/26</a:t>
            </a:r>
          </a:p>
        </p:txBody>
      </p:sp>
    </p:spTree>
    <p:extLst>
      <p:ext uri="{BB962C8B-B14F-4D97-AF65-F5344CB8AC3E}">
        <p14:creationId xmlns:p14="http://schemas.microsoft.com/office/powerpoint/2010/main" val="1239234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7207E-9419-DE37-2D0D-B551F56A5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DCD2C-05D6-05CC-A003-1335321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3ª Fase de Modelagem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D3A49-3A9B-FFBF-54EA-A7546D22F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6" y="1624210"/>
            <a:ext cx="2469654" cy="506871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Modelo final </a:t>
            </a:r>
            <a:r>
              <a:rPr lang="pt-PT" dirty="0" err="1"/>
              <a:t>optimizado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403 ações.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97EFA0D9-0407-7699-12EB-2658F510570F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118150"/>
            <a:ext cx="2469655" cy="445200"/>
          </a:xfrm>
        </p:spPr>
        <p:txBody>
          <a:bodyPr/>
          <a:lstStyle/>
          <a:p>
            <a:r>
              <a:rPr lang="pt-PT" sz="1400" b="1" dirty="0"/>
              <a:t>Estratégia</a:t>
            </a:r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493E57E4-8495-BDD5-4AAD-1B0D5AB8347B}"/>
              </a:ext>
            </a:extLst>
          </p:cNvPr>
          <p:cNvSpPr txBox="1">
            <a:spLocks/>
          </p:cNvSpPr>
          <p:nvPr/>
        </p:nvSpPr>
        <p:spPr>
          <a:xfrm>
            <a:off x="3355320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Métricas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A3425EBA-9E7B-7A1E-8B98-3A254BFF8B75}"/>
              </a:ext>
            </a:extLst>
          </p:cNvPr>
          <p:cNvSpPr txBox="1">
            <a:spLocks/>
          </p:cNvSpPr>
          <p:nvPr/>
        </p:nvSpPr>
        <p:spPr>
          <a:xfrm>
            <a:off x="3355321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Regressão: RMSE, MSE, MAE, MAPE e R².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Classificação: </a:t>
            </a:r>
            <a:r>
              <a:rPr lang="pt-PT" dirty="0" err="1"/>
              <a:t>Accuracy</a:t>
            </a:r>
            <a:r>
              <a:rPr lang="pt-PT" dirty="0"/>
              <a:t>, </a:t>
            </a:r>
            <a:r>
              <a:rPr lang="pt-PT" dirty="0" err="1"/>
              <a:t>Precision</a:t>
            </a:r>
            <a:r>
              <a:rPr lang="pt-PT" dirty="0"/>
              <a:t>, </a:t>
            </a:r>
            <a:r>
              <a:rPr lang="pt-PT" dirty="0" err="1"/>
              <a:t>Recall</a:t>
            </a:r>
            <a:r>
              <a:rPr lang="pt-PT" dirty="0"/>
              <a:t> e F1.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4" name="Subtítulo 5">
            <a:extLst>
              <a:ext uri="{FF2B5EF4-FFF2-40B4-BE49-F238E27FC236}">
                <a16:creationId xmlns:a16="http://schemas.microsoft.com/office/drawing/2014/main" id="{2FE1FC63-9543-C46B-CEDA-7028381639C4}"/>
              </a:ext>
            </a:extLst>
          </p:cNvPr>
          <p:cNvSpPr txBox="1">
            <a:spLocks/>
          </p:cNvSpPr>
          <p:nvPr/>
        </p:nvSpPr>
        <p:spPr>
          <a:xfrm>
            <a:off x="5824975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Análises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D197C5B0-ED60-894C-2C0A-5A752FE3D8FC}"/>
              </a:ext>
            </a:extLst>
          </p:cNvPr>
          <p:cNvSpPr txBox="1">
            <a:spLocks/>
          </p:cNvSpPr>
          <p:nvPr/>
        </p:nvSpPr>
        <p:spPr>
          <a:xfrm>
            <a:off x="5824976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Análise estatística de performance.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Correlação entre performance e métricas.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Segmentação da Performance: Bom, Medíocre e Mau.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Análise de Risco-Retorno que mede a variação entre os preços previstos e a sua volatilidade.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A7240A84-A477-2A8D-F12A-FB2D8E6B3F0D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18/26</a:t>
            </a:r>
          </a:p>
        </p:txBody>
      </p:sp>
    </p:spTree>
    <p:extLst>
      <p:ext uri="{BB962C8B-B14F-4D97-AF65-F5344CB8AC3E}">
        <p14:creationId xmlns:p14="http://schemas.microsoft.com/office/powerpoint/2010/main" val="118988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>
          <a:extLst>
            <a:ext uri="{FF2B5EF4-FFF2-40B4-BE49-F238E27FC236}">
              <a16:creationId xmlns:a16="http://schemas.microsoft.com/office/drawing/2014/main" id="{9FB2EEC2-C9C8-0E82-1FC6-CB06C64DB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7">
            <a:extLst>
              <a:ext uri="{FF2B5EF4-FFF2-40B4-BE49-F238E27FC236}">
                <a16:creationId xmlns:a16="http://schemas.microsoft.com/office/drawing/2014/main" id="{DF4E052A-E2A6-E102-4335-16F65C42C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199" y="3683550"/>
            <a:ext cx="604283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 err="1"/>
              <a:t>Resultados</a:t>
            </a:r>
            <a:endParaRPr sz="3800" dirty="0"/>
          </a:p>
        </p:txBody>
      </p:sp>
      <p:sp>
        <p:nvSpPr>
          <p:cNvPr id="1953" name="Google Shape;1953;p27">
            <a:extLst>
              <a:ext uri="{FF2B5EF4-FFF2-40B4-BE49-F238E27FC236}">
                <a16:creationId xmlns:a16="http://schemas.microsoft.com/office/drawing/2014/main" id="{FFD66223-B1C0-FF27-A5B3-7CC96F17FF9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61199" y="3622275"/>
            <a:ext cx="1418999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5.</a:t>
            </a:r>
            <a:endParaRPr sz="4400" dirty="0"/>
          </a:p>
        </p:txBody>
      </p:sp>
      <p:grpSp>
        <p:nvGrpSpPr>
          <p:cNvPr id="1955" name="Google Shape;1955;p27">
            <a:extLst>
              <a:ext uri="{FF2B5EF4-FFF2-40B4-BE49-F238E27FC236}">
                <a16:creationId xmlns:a16="http://schemas.microsoft.com/office/drawing/2014/main" id="{0DA56A4F-BA0E-09AC-ED67-B830BC713F8D}"/>
              </a:ext>
            </a:extLst>
          </p:cNvPr>
          <p:cNvGrpSpPr/>
          <p:nvPr/>
        </p:nvGrpSpPr>
        <p:grpSpPr>
          <a:xfrm>
            <a:off x="853769" y="2089839"/>
            <a:ext cx="59100" cy="547725"/>
            <a:chOff x="1263425" y="3094400"/>
            <a:chExt cx="59100" cy="547725"/>
          </a:xfrm>
        </p:grpSpPr>
        <p:sp>
          <p:nvSpPr>
            <p:cNvPr id="1956" name="Google Shape;1956;p27">
              <a:extLst>
                <a:ext uri="{FF2B5EF4-FFF2-40B4-BE49-F238E27FC236}">
                  <a16:creationId xmlns:a16="http://schemas.microsoft.com/office/drawing/2014/main" id="{3E74FFE1-61EC-6428-231D-FFA608632FB3}"/>
                </a:ext>
              </a:extLst>
            </p:cNvPr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7" name="Google Shape;1957;p27">
              <a:extLst>
                <a:ext uri="{FF2B5EF4-FFF2-40B4-BE49-F238E27FC236}">
                  <a16:creationId xmlns:a16="http://schemas.microsoft.com/office/drawing/2014/main" id="{171153D7-310F-93AA-569C-E05D6A54C836}"/>
                </a:ext>
              </a:extLst>
            </p:cNvPr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8" name="Google Shape;1958;p27">
              <a:extLst>
                <a:ext uri="{FF2B5EF4-FFF2-40B4-BE49-F238E27FC236}">
                  <a16:creationId xmlns:a16="http://schemas.microsoft.com/office/drawing/2014/main" id="{ED7BBD68-2CF3-5B14-F2CC-AE0639F98C38}"/>
                </a:ext>
              </a:extLst>
            </p:cNvPr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9" name="Google Shape;1959;p27">
              <a:extLst>
                <a:ext uri="{FF2B5EF4-FFF2-40B4-BE49-F238E27FC236}">
                  <a16:creationId xmlns:a16="http://schemas.microsoft.com/office/drawing/2014/main" id="{AF4626F0-F1AB-9B3C-0715-9378D1A5D1D7}"/>
                </a:ext>
              </a:extLst>
            </p:cNvPr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" name="Marcador de Posição da Imagem 5" descr="Uma imagem com eletrónica, pessoa, aparelho, Dispositivo eletrónico&#10;&#10;Os conteúdos gerados por IA podem estar incorretos.">
            <a:extLst>
              <a:ext uri="{FF2B5EF4-FFF2-40B4-BE49-F238E27FC236}">
                <a16:creationId xmlns:a16="http://schemas.microsoft.com/office/drawing/2014/main" id="{8020FC9B-9CD1-0E4F-5C50-7D540A6C960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4103" b="24103"/>
          <a:stretch>
            <a:fillRect/>
          </a:stretch>
        </p:blipFill>
        <p:spPr/>
      </p:pic>
      <p:sp>
        <p:nvSpPr>
          <p:cNvPr id="2" name="Google Shape;1890;p25">
            <a:extLst>
              <a:ext uri="{FF2B5EF4-FFF2-40B4-BE49-F238E27FC236}">
                <a16:creationId xmlns:a16="http://schemas.microsoft.com/office/drawing/2014/main" id="{61EAD411-4D87-C70B-AD30-FAB6D522A9C0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19/26</a:t>
            </a:r>
          </a:p>
        </p:txBody>
      </p:sp>
    </p:spTree>
    <p:extLst>
      <p:ext uri="{BB962C8B-B14F-4D97-AF65-F5344CB8AC3E}">
        <p14:creationId xmlns:p14="http://schemas.microsoft.com/office/powerpoint/2010/main" val="144476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Conteúdos</a:t>
            </a:r>
            <a:endParaRPr dirty="0"/>
          </a:p>
        </p:txBody>
      </p:sp>
      <p:sp>
        <p:nvSpPr>
          <p:cNvPr id="1889" name="Google Shape;1889;p25"/>
          <p:cNvSpPr txBox="1">
            <a:spLocks noGrp="1"/>
          </p:cNvSpPr>
          <p:nvPr>
            <p:ph type="title" idx="2"/>
          </p:nvPr>
        </p:nvSpPr>
        <p:spPr>
          <a:xfrm>
            <a:off x="1089350" y="1524400"/>
            <a:ext cx="994427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1-2.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90" name="Google Shape;1890;p25"/>
          <p:cNvSpPr txBox="1">
            <a:spLocks noGrp="1"/>
          </p:cNvSpPr>
          <p:nvPr>
            <p:ph type="subTitle" idx="1"/>
          </p:nvPr>
        </p:nvSpPr>
        <p:spPr>
          <a:xfrm>
            <a:off x="1824050" y="1491588"/>
            <a:ext cx="26664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Introdução</a:t>
            </a:r>
            <a:r>
              <a:rPr lang="en" dirty="0"/>
              <a:t> &amp; Teoria</a:t>
            </a:r>
            <a:endParaRPr dirty="0"/>
          </a:p>
        </p:txBody>
      </p:sp>
      <p:sp>
        <p:nvSpPr>
          <p:cNvPr id="1891" name="Google Shape;1891;p25"/>
          <p:cNvSpPr txBox="1">
            <a:spLocks noGrp="1"/>
          </p:cNvSpPr>
          <p:nvPr>
            <p:ph type="title" idx="3"/>
          </p:nvPr>
        </p:nvSpPr>
        <p:spPr>
          <a:xfrm>
            <a:off x="1089350" y="2319150"/>
            <a:ext cx="7347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3.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92" name="Google Shape;1892;p25"/>
          <p:cNvSpPr txBox="1">
            <a:spLocks noGrp="1"/>
          </p:cNvSpPr>
          <p:nvPr>
            <p:ph type="subTitle" idx="4"/>
          </p:nvPr>
        </p:nvSpPr>
        <p:spPr>
          <a:xfrm>
            <a:off x="1824050" y="2269625"/>
            <a:ext cx="26664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Revisão</a:t>
            </a:r>
            <a:r>
              <a:rPr lang="en" dirty="0"/>
              <a:t> de </a:t>
            </a:r>
            <a:r>
              <a:rPr lang="en" dirty="0" err="1"/>
              <a:t>Artigos</a:t>
            </a:r>
            <a:endParaRPr dirty="0"/>
          </a:p>
        </p:txBody>
      </p:sp>
      <p:sp>
        <p:nvSpPr>
          <p:cNvPr id="1893" name="Google Shape;1893;p25"/>
          <p:cNvSpPr txBox="1">
            <a:spLocks noGrp="1"/>
          </p:cNvSpPr>
          <p:nvPr>
            <p:ph type="title" idx="5"/>
          </p:nvPr>
        </p:nvSpPr>
        <p:spPr>
          <a:xfrm>
            <a:off x="4490450" y="2762716"/>
            <a:ext cx="7347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dk2"/>
                </a:solidFill>
              </a:rPr>
              <a:t>5.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94" name="Google Shape;1894;p25"/>
          <p:cNvSpPr txBox="1">
            <a:spLocks noGrp="1"/>
          </p:cNvSpPr>
          <p:nvPr>
            <p:ph type="subTitle" idx="6"/>
          </p:nvPr>
        </p:nvSpPr>
        <p:spPr>
          <a:xfrm>
            <a:off x="5477690" y="2733666"/>
            <a:ext cx="294631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PT" dirty="0"/>
              <a:t>Resultados</a:t>
            </a:r>
          </a:p>
        </p:txBody>
      </p:sp>
      <p:sp>
        <p:nvSpPr>
          <p:cNvPr id="1895" name="Google Shape;1895;p25"/>
          <p:cNvSpPr txBox="1">
            <a:spLocks noGrp="1"/>
          </p:cNvSpPr>
          <p:nvPr>
            <p:ph type="title" idx="7"/>
          </p:nvPr>
        </p:nvSpPr>
        <p:spPr>
          <a:xfrm>
            <a:off x="4490450" y="1963313"/>
            <a:ext cx="7347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en" dirty="0">
                <a:solidFill>
                  <a:schemeClr val="dk2"/>
                </a:solidFill>
              </a:rPr>
              <a:t>.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96" name="Google Shape;1896;p25"/>
          <p:cNvSpPr txBox="1">
            <a:spLocks noGrp="1"/>
          </p:cNvSpPr>
          <p:nvPr>
            <p:ph type="subTitle" idx="8"/>
          </p:nvPr>
        </p:nvSpPr>
        <p:spPr>
          <a:xfrm>
            <a:off x="5477690" y="1925800"/>
            <a:ext cx="294631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Metodologia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2000;p28">
            <a:extLst>
              <a:ext uri="{FF2B5EF4-FFF2-40B4-BE49-F238E27FC236}">
                <a16:creationId xmlns:a16="http://schemas.microsoft.com/office/drawing/2014/main" id="{DF07E438-4E03-514D-1CA6-8574436C1FBE}"/>
              </a:ext>
            </a:extLst>
          </p:cNvPr>
          <p:cNvGrpSpPr/>
          <p:nvPr/>
        </p:nvGrpSpPr>
        <p:grpSpPr>
          <a:xfrm>
            <a:off x="996109" y="2943833"/>
            <a:ext cx="1533731" cy="2801648"/>
            <a:chOff x="1368483" y="12"/>
            <a:chExt cx="1435862" cy="2714274"/>
          </a:xfrm>
        </p:grpSpPr>
        <p:sp>
          <p:nvSpPr>
            <p:cNvPr id="12" name="Google Shape;2001;p28">
              <a:extLst>
                <a:ext uri="{FF2B5EF4-FFF2-40B4-BE49-F238E27FC236}">
                  <a16:creationId xmlns:a16="http://schemas.microsoft.com/office/drawing/2014/main" id="{B9C65F1C-62D6-EB43-665F-D675A519AD3C}"/>
                </a:ext>
              </a:extLst>
            </p:cNvPr>
            <p:cNvSpPr/>
            <p:nvPr/>
          </p:nvSpPr>
          <p:spPr>
            <a:xfrm>
              <a:off x="1368483" y="785422"/>
              <a:ext cx="900549" cy="1928864"/>
            </a:xfrm>
            <a:custGeom>
              <a:avLst/>
              <a:gdLst/>
              <a:ahLst/>
              <a:cxnLst/>
              <a:rect l="l" t="t" r="r" b="b"/>
              <a:pathLst>
                <a:path w="900549" h="1928864" extrusionOk="0">
                  <a:moveTo>
                    <a:pt x="483307" y="1928865"/>
                  </a:moveTo>
                  <a:cubicBezTo>
                    <a:pt x="483307" y="1928865"/>
                    <a:pt x="719147" y="827011"/>
                    <a:pt x="722150" y="811996"/>
                  </a:cubicBezTo>
                  <a:cubicBezTo>
                    <a:pt x="725188" y="796981"/>
                    <a:pt x="872614" y="587435"/>
                    <a:pt x="900549" y="336266"/>
                  </a:cubicBezTo>
                  <a:lnTo>
                    <a:pt x="522835" y="0"/>
                  </a:lnTo>
                  <a:cubicBezTo>
                    <a:pt x="522835" y="0"/>
                    <a:pt x="430092" y="114847"/>
                    <a:pt x="406417" y="196801"/>
                  </a:cubicBezTo>
                  <a:cubicBezTo>
                    <a:pt x="382777" y="278755"/>
                    <a:pt x="359032" y="630000"/>
                    <a:pt x="350722" y="688000"/>
                  </a:cubicBezTo>
                  <a:cubicBezTo>
                    <a:pt x="342411" y="746000"/>
                    <a:pt x="0" y="1779972"/>
                    <a:pt x="0" y="1779972"/>
                  </a:cubicBezTo>
                  <a:lnTo>
                    <a:pt x="483307" y="1928865"/>
                  </a:lnTo>
                  <a:close/>
                </a:path>
              </a:pathLst>
            </a:custGeom>
            <a:solidFill>
              <a:srgbClr val="AEB4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002;p28">
              <a:extLst>
                <a:ext uri="{FF2B5EF4-FFF2-40B4-BE49-F238E27FC236}">
                  <a16:creationId xmlns:a16="http://schemas.microsoft.com/office/drawing/2014/main" id="{B7B57613-E9AA-2D63-9ACB-74DCCE3E792E}"/>
                </a:ext>
              </a:extLst>
            </p:cNvPr>
            <p:cNvSpPr/>
            <p:nvPr/>
          </p:nvSpPr>
          <p:spPr>
            <a:xfrm>
              <a:off x="1750545" y="12"/>
              <a:ext cx="1053800" cy="1276010"/>
            </a:xfrm>
            <a:custGeom>
              <a:avLst/>
              <a:gdLst/>
              <a:ahLst/>
              <a:cxnLst/>
              <a:rect l="l" t="t" r="r" b="b"/>
              <a:pathLst>
                <a:path w="1053800" h="1276010" extrusionOk="0">
                  <a:moveTo>
                    <a:pt x="1010839" y="1109420"/>
                  </a:moveTo>
                  <a:cubicBezTo>
                    <a:pt x="768225" y="1165918"/>
                    <a:pt x="531373" y="1221054"/>
                    <a:pt x="301643" y="1274549"/>
                  </a:cubicBezTo>
                  <a:cubicBezTo>
                    <a:pt x="271195" y="1281638"/>
                    <a:pt x="240885" y="1262223"/>
                    <a:pt x="234600" y="1231599"/>
                  </a:cubicBezTo>
                  <a:cubicBezTo>
                    <a:pt x="175483" y="942439"/>
                    <a:pt x="93808" y="600587"/>
                    <a:pt x="1693" y="234256"/>
                  </a:cubicBezTo>
                  <a:cubicBezTo>
                    <a:pt x="-5884" y="204122"/>
                    <a:pt x="12693" y="173603"/>
                    <a:pt x="42967" y="166584"/>
                  </a:cubicBezTo>
                  <a:cubicBezTo>
                    <a:pt x="282264" y="117524"/>
                    <a:pt x="518662" y="62562"/>
                    <a:pt x="752128" y="1454"/>
                  </a:cubicBezTo>
                  <a:cubicBezTo>
                    <a:pt x="781599" y="-5390"/>
                    <a:pt x="811140" y="12558"/>
                    <a:pt x="818578" y="41890"/>
                  </a:cubicBezTo>
                  <a:cubicBezTo>
                    <a:pt x="912054" y="409617"/>
                    <a:pt x="994322" y="752971"/>
                    <a:pt x="1052706" y="1044366"/>
                  </a:cubicBezTo>
                  <a:cubicBezTo>
                    <a:pt x="1058608" y="1073803"/>
                    <a:pt x="1040066" y="1102610"/>
                    <a:pt x="1010839" y="1109420"/>
                  </a:cubicBezTo>
                  <a:close/>
                </a:path>
              </a:pathLst>
            </a:custGeom>
            <a:solidFill>
              <a:srgbClr val="B66DF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" name="Google Shape;2003;p28">
              <a:extLst>
                <a:ext uri="{FF2B5EF4-FFF2-40B4-BE49-F238E27FC236}">
                  <a16:creationId xmlns:a16="http://schemas.microsoft.com/office/drawing/2014/main" id="{B06FAF83-2CED-D723-F073-E4CA7DDF8E8F}"/>
                </a:ext>
              </a:extLst>
            </p:cNvPr>
            <p:cNvGrpSpPr/>
            <p:nvPr/>
          </p:nvGrpSpPr>
          <p:grpSpPr>
            <a:xfrm>
              <a:off x="1820609" y="77623"/>
              <a:ext cx="887489" cy="1120396"/>
              <a:chOff x="1820609" y="77623"/>
              <a:chExt cx="887489" cy="1120396"/>
            </a:xfrm>
          </p:grpSpPr>
          <p:sp>
            <p:nvSpPr>
              <p:cNvPr id="25" name="Google Shape;2004;p28">
                <a:extLst>
                  <a:ext uri="{FF2B5EF4-FFF2-40B4-BE49-F238E27FC236}">
                    <a16:creationId xmlns:a16="http://schemas.microsoft.com/office/drawing/2014/main" id="{D7AB54B4-9FE4-2B64-B1C9-78D66EC338A1}"/>
                  </a:ext>
                </a:extLst>
              </p:cNvPr>
              <p:cNvSpPr/>
              <p:nvPr/>
            </p:nvSpPr>
            <p:spPr>
              <a:xfrm>
                <a:off x="1820609" y="77623"/>
                <a:ext cx="887454" cy="1120396"/>
              </a:xfrm>
              <a:custGeom>
                <a:avLst/>
                <a:gdLst/>
                <a:ahLst/>
                <a:cxnLst/>
                <a:rect l="l" t="t" r="r" b="b"/>
                <a:pathLst>
                  <a:path w="887454" h="1120396" extrusionOk="0">
                    <a:moveTo>
                      <a:pt x="0" y="159054"/>
                    </a:moveTo>
                    <a:cubicBezTo>
                      <a:pt x="113241" y="483622"/>
                      <a:pt x="211781" y="1120396"/>
                      <a:pt x="211781" y="1120396"/>
                    </a:cubicBezTo>
                    <a:cubicBezTo>
                      <a:pt x="211781" y="1120396"/>
                      <a:pt x="625600" y="1034601"/>
                      <a:pt x="771839" y="989975"/>
                    </a:cubicBezTo>
                    <a:cubicBezTo>
                      <a:pt x="854352" y="904495"/>
                      <a:pt x="887455" y="794362"/>
                      <a:pt x="887455" y="794362"/>
                    </a:cubicBezTo>
                    <a:cubicBezTo>
                      <a:pt x="825858" y="445700"/>
                      <a:pt x="682902" y="0"/>
                      <a:pt x="682902" y="0"/>
                    </a:cubicBezTo>
                    <a:cubicBezTo>
                      <a:pt x="256651" y="109854"/>
                      <a:pt x="0" y="159054"/>
                      <a:pt x="0" y="1590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" name="Google Shape;2005;p28">
                <a:extLst>
                  <a:ext uri="{FF2B5EF4-FFF2-40B4-BE49-F238E27FC236}">
                    <a16:creationId xmlns:a16="http://schemas.microsoft.com/office/drawing/2014/main" id="{B817088B-D736-B26F-D8BE-1E17A5D7B14E}"/>
                  </a:ext>
                </a:extLst>
              </p:cNvPr>
              <p:cNvGrpSpPr/>
              <p:nvPr/>
            </p:nvGrpSpPr>
            <p:grpSpPr>
              <a:xfrm>
                <a:off x="1949906" y="240707"/>
                <a:ext cx="597745" cy="345964"/>
                <a:chOff x="1949906" y="240707"/>
                <a:chExt cx="597745" cy="345964"/>
              </a:xfrm>
            </p:grpSpPr>
            <p:grpSp>
              <p:nvGrpSpPr>
                <p:cNvPr id="40" name="Google Shape;2006;p28">
                  <a:extLst>
                    <a:ext uri="{FF2B5EF4-FFF2-40B4-BE49-F238E27FC236}">
                      <a16:creationId xmlns:a16="http://schemas.microsoft.com/office/drawing/2014/main" id="{5989BB33-1931-B9D4-A958-C3C7B616AFDE}"/>
                    </a:ext>
                  </a:extLst>
                </p:cNvPr>
                <p:cNvGrpSpPr/>
                <p:nvPr/>
              </p:nvGrpSpPr>
              <p:grpSpPr>
                <a:xfrm>
                  <a:off x="1949906" y="311134"/>
                  <a:ext cx="256028" cy="275537"/>
                  <a:chOff x="1949906" y="311134"/>
                  <a:chExt cx="256028" cy="275537"/>
                </a:xfrm>
              </p:grpSpPr>
              <p:sp>
                <p:nvSpPr>
                  <p:cNvPr id="47" name="Google Shape;2007;p28">
                    <a:extLst>
                      <a:ext uri="{FF2B5EF4-FFF2-40B4-BE49-F238E27FC236}">
                        <a16:creationId xmlns:a16="http://schemas.microsoft.com/office/drawing/2014/main" id="{65FB232E-C393-7E14-421F-36D0B3237845}"/>
                      </a:ext>
                    </a:extLst>
                  </p:cNvPr>
                  <p:cNvSpPr/>
                  <p:nvPr/>
                </p:nvSpPr>
                <p:spPr>
                  <a:xfrm>
                    <a:off x="1949906" y="334868"/>
                    <a:ext cx="255161" cy="2518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5161" h="251803" extrusionOk="0">
                        <a:moveTo>
                          <a:pt x="170827" y="104197"/>
                        </a:moveTo>
                        <a:cubicBezTo>
                          <a:pt x="172154" y="107095"/>
                          <a:pt x="173237" y="110168"/>
                          <a:pt x="174005" y="113415"/>
                        </a:cubicBezTo>
                        <a:cubicBezTo>
                          <a:pt x="179976" y="139046"/>
                          <a:pt x="164018" y="164676"/>
                          <a:pt x="138388" y="170647"/>
                        </a:cubicBezTo>
                        <a:cubicBezTo>
                          <a:pt x="112758" y="176618"/>
                          <a:pt x="87127" y="160660"/>
                          <a:pt x="81156" y="135030"/>
                        </a:cubicBezTo>
                        <a:cubicBezTo>
                          <a:pt x="75185" y="109400"/>
                          <a:pt x="91143" y="83770"/>
                          <a:pt x="116773" y="77798"/>
                        </a:cubicBezTo>
                        <a:lnTo>
                          <a:pt x="98651" y="0"/>
                        </a:lnTo>
                        <a:cubicBezTo>
                          <a:pt x="30036" y="15958"/>
                          <a:pt x="-12635" y="84538"/>
                          <a:pt x="3358" y="153153"/>
                        </a:cubicBezTo>
                        <a:cubicBezTo>
                          <a:pt x="19316" y="221768"/>
                          <a:pt x="87896" y="264438"/>
                          <a:pt x="156511" y="248445"/>
                        </a:cubicBezTo>
                        <a:cubicBezTo>
                          <a:pt x="225125" y="232488"/>
                          <a:pt x="267796" y="163908"/>
                          <a:pt x="251803" y="95293"/>
                        </a:cubicBezTo>
                        <a:cubicBezTo>
                          <a:pt x="249778" y="86633"/>
                          <a:pt x="246915" y="78357"/>
                          <a:pt x="243318" y="70605"/>
                        </a:cubicBezTo>
                        <a:lnTo>
                          <a:pt x="170827" y="104197"/>
                        </a:ln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" name="Google Shape;2008;p28">
                    <a:extLst>
                      <a:ext uri="{FF2B5EF4-FFF2-40B4-BE49-F238E27FC236}">
                        <a16:creationId xmlns:a16="http://schemas.microsoft.com/office/drawing/2014/main" id="{C86BF001-DCC8-95B3-F65A-F197226E07C4}"/>
                      </a:ext>
                    </a:extLst>
                  </p:cNvPr>
                  <p:cNvSpPr/>
                  <p:nvPr/>
                </p:nvSpPr>
                <p:spPr>
                  <a:xfrm>
                    <a:off x="2061267" y="311134"/>
                    <a:ext cx="144667" cy="1075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667" h="107539" extrusionOk="0">
                        <a:moveTo>
                          <a:pt x="18123" y="81141"/>
                        </a:moveTo>
                        <a:cubicBezTo>
                          <a:pt x="40506" y="75938"/>
                          <a:pt x="62888" y="87426"/>
                          <a:pt x="72177" y="107539"/>
                        </a:cubicBezTo>
                        <a:lnTo>
                          <a:pt x="144667" y="73947"/>
                        </a:lnTo>
                        <a:cubicBezTo>
                          <a:pt x="119840" y="20208"/>
                          <a:pt x="59920" y="-10590"/>
                          <a:pt x="0" y="3342"/>
                        </a:cubicBezTo>
                        <a:cubicBezTo>
                          <a:pt x="0" y="3342"/>
                          <a:pt x="0" y="3342"/>
                          <a:pt x="0" y="3342"/>
                        </a:cubicBezTo>
                        <a:lnTo>
                          <a:pt x="18123" y="81141"/>
                        </a:lnTo>
                        <a:cubicBezTo>
                          <a:pt x="18123" y="81141"/>
                          <a:pt x="18123" y="81141"/>
                          <a:pt x="18123" y="81141"/>
                        </a:cubicBezTo>
                        <a:close/>
                      </a:path>
                    </a:pathLst>
                  </a:custGeom>
                  <a:solidFill>
                    <a:srgbClr val="00F9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" name="Google Shape;2009;p28">
                  <a:extLst>
                    <a:ext uri="{FF2B5EF4-FFF2-40B4-BE49-F238E27FC236}">
                      <a16:creationId xmlns:a16="http://schemas.microsoft.com/office/drawing/2014/main" id="{65AFDD34-DC50-C814-121B-B66C2FC92B74}"/>
                    </a:ext>
                  </a:extLst>
                </p:cNvPr>
                <p:cNvGrpSpPr/>
                <p:nvPr/>
              </p:nvGrpSpPr>
              <p:grpSpPr>
                <a:xfrm>
                  <a:off x="2233900" y="240707"/>
                  <a:ext cx="313751" cy="276177"/>
                  <a:chOff x="2233900" y="240707"/>
                  <a:chExt cx="313751" cy="276177"/>
                </a:xfrm>
              </p:grpSpPr>
              <p:sp>
                <p:nvSpPr>
                  <p:cNvPr id="42" name="Google Shape;2010;p28">
                    <a:extLst>
                      <a:ext uri="{FF2B5EF4-FFF2-40B4-BE49-F238E27FC236}">
                        <a16:creationId xmlns:a16="http://schemas.microsoft.com/office/drawing/2014/main" id="{90841F45-306D-E557-7EBE-A2BAFA336B51}"/>
                      </a:ext>
                    </a:extLst>
                  </p:cNvPr>
                  <p:cNvSpPr/>
                  <p:nvPr/>
                </p:nvSpPr>
                <p:spPr>
                  <a:xfrm>
                    <a:off x="2269028" y="441768"/>
                    <a:ext cx="278623" cy="75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23" h="75116" extrusionOk="0">
                        <a:moveTo>
                          <a:pt x="270763" y="196"/>
                        </a:moveTo>
                        <a:lnTo>
                          <a:pt x="4893" y="62106"/>
                        </a:lnTo>
                        <a:cubicBezTo>
                          <a:pt x="-3348" y="64027"/>
                          <a:pt x="-380" y="76842"/>
                          <a:pt x="7861" y="74921"/>
                        </a:cubicBezTo>
                        <a:lnTo>
                          <a:pt x="273731" y="13011"/>
                        </a:lnTo>
                        <a:cubicBezTo>
                          <a:pt x="281971" y="11090"/>
                          <a:pt x="279003" y="-1725"/>
                          <a:pt x="270763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" name="Google Shape;2011;p28">
                    <a:extLst>
                      <a:ext uri="{FF2B5EF4-FFF2-40B4-BE49-F238E27FC236}">
                        <a16:creationId xmlns:a16="http://schemas.microsoft.com/office/drawing/2014/main" id="{42F2F354-960E-18C9-98D5-6A289B1FB278}"/>
                      </a:ext>
                    </a:extLst>
                  </p:cNvPr>
                  <p:cNvSpPr/>
                  <p:nvPr/>
                </p:nvSpPr>
                <p:spPr>
                  <a:xfrm>
                    <a:off x="2257330" y="391520"/>
                    <a:ext cx="278623" cy="75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23" h="75117" extrusionOk="0">
                        <a:moveTo>
                          <a:pt x="270763" y="196"/>
                        </a:moveTo>
                        <a:lnTo>
                          <a:pt x="4893" y="62107"/>
                        </a:lnTo>
                        <a:cubicBezTo>
                          <a:pt x="-3348" y="64027"/>
                          <a:pt x="-380" y="76842"/>
                          <a:pt x="7861" y="74922"/>
                        </a:cubicBezTo>
                        <a:lnTo>
                          <a:pt x="273731" y="13011"/>
                        </a:lnTo>
                        <a:cubicBezTo>
                          <a:pt x="281971" y="11056"/>
                          <a:pt x="279003" y="-1725"/>
                          <a:pt x="270763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" name="Google Shape;2012;p28">
                    <a:extLst>
                      <a:ext uri="{FF2B5EF4-FFF2-40B4-BE49-F238E27FC236}">
                        <a16:creationId xmlns:a16="http://schemas.microsoft.com/office/drawing/2014/main" id="{18CC0B33-839E-D732-2F96-D1D3DD29C83F}"/>
                      </a:ext>
                    </a:extLst>
                  </p:cNvPr>
                  <p:cNvSpPr/>
                  <p:nvPr/>
                </p:nvSpPr>
                <p:spPr>
                  <a:xfrm>
                    <a:off x="2245633" y="341237"/>
                    <a:ext cx="278623" cy="75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23" h="75116" extrusionOk="0">
                        <a:moveTo>
                          <a:pt x="270763" y="196"/>
                        </a:moveTo>
                        <a:lnTo>
                          <a:pt x="4893" y="62106"/>
                        </a:lnTo>
                        <a:cubicBezTo>
                          <a:pt x="-3348" y="64027"/>
                          <a:pt x="-380" y="76842"/>
                          <a:pt x="7861" y="74921"/>
                        </a:cubicBezTo>
                        <a:lnTo>
                          <a:pt x="273731" y="13011"/>
                        </a:lnTo>
                        <a:cubicBezTo>
                          <a:pt x="281971" y="11090"/>
                          <a:pt x="279003" y="-1725"/>
                          <a:pt x="270763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" name="Google Shape;2013;p28">
                    <a:extLst>
                      <a:ext uri="{FF2B5EF4-FFF2-40B4-BE49-F238E27FC236}">
                        <a16:creationId xmlns:a16="http://schemas.microsoft.com/office/drawing/2014/main" id="{C95F5F42-57D8-4EEF-978B-C13550C9242D}"/>
                      </a:ext>
                    </a:extLst>
                  </p:cNvPr>
                  <p:cNvSpPr/>
                  <p:nvPr/>
                </p:nvSpPr>
                <p:spPr>
                  <a:xfrm>
                    <a:off x="2233900" y="290990"/>
                    <a:ext cx="278648" cy="751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8648" h="75116" extrusionOk="0">
                        <a:moveTo>
                          <a:pt x="270763" y="196"/>
                        </a:moveTo>
                        <a:lnTo>
                          <a:pt x="4893" y="62106"/>
                        </a:lnTo>
                        <a:cubicBezTo>
                          <a:pt x="-3348" y="64027"/>
                          <a:pt x="-380" y="76842"/>
                          <a:pt x="7861" y="74921"/>
                        </a:cubicBezTo>
                        <a:lnTo>
                          <a:pt x="273731" y="13011"/>
                        </a:lnTo>
                        <a:cubicBezTo>
                          <a:pt x="282006" y="11090"/>
                          <a:pt x="279038" y="-1725"/>
                          <a:pt x="270763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" name="Google Shape;2014;p28">
                    <a:extLst>
                      <a:ext uri="{FF2B5EF4-FFF2-40B4-BE49-F238E27FC236}">
                        <a16:creationId xmlns:a16="http://schemas.microsoft.com/office/drawing/2014/main" id="{3380E01B-A4E2-AF38-E33B-08FA6A92545A}"/>
                      </a:ext>
                    </a:extLst>
                  </p:cNvPr>
                  <p:cNvSpPr/>
                  <p:nvPr/>
                </p:nvSpPr>
                <p:spPr>
                  <a:xfrm>
                    <a:off x="2337259" y="240707"/>
                    <a:ext cx="163592" cy="48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592" h="48334" extrusionOk="0">
                        <a:moveTo>
                          <a:pt x="155706" y="196"/>
                        </a:moveTo>
                        <a:lnTo>
                          <a:pt x="4893" y="35324"/>
                        </a:lnTo>
                        <a:cubicBezTo>
                          <a:pt x="-3348" y="37244"/>
                          <a:pt x="-380" y="50059"/>
                          <a:pt x="7861" y="48139"/>
                        </a:cubicBezTo>
                        <a:lnTo>
                          <a:pt x="158674" y="13011"/>
                        </a:lnTo>
                        <a:cubicBezTo>
                          <a:pt x="166950" y="11090"/>
                          <a:pt x="163982" y="-1725"/>
                          <a:pt x="155706" y="196"/>
                        </a:cubicBezTo>
                        <a:close/>
                      </a:path>
                    </a:pathLst>
                  </a:custGeom>
                  <a:solidFill>
                    <a:srgbClr val="3A19A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7" name="Google Shape;2015;p28">
                <a:extLst>
                  <a:ext uri="{FF2B5EF4-FFF2-40B4-BE49-F238E27FC236}">
                    <a16:creationId xmlns:a16="http://schemas.microsoft.com/office/drawing/2014/main" id="{0EECBFA4-42CA-6280-89C3-9F2C3F275429}"/>
                  </a:ext>
                </a:extLst>
              </p:cNvPr>
              <p:cNvGrpSpPr/>
              <p:nvPr/>
            </p:nvGrpSpPr>
            <p:grpSpPr>
              <a:xfrm>
                <a:off x="2005469" y="698235"/>
                <a:ext cx="380679" cy="289810"/>
                <a:chOff x="2005469" y="698235"/>
                <a:chExt cx="380679" cy="289810"/>
              </a:xfrm>
            </p:grpSpPr>
            <p:sp>
              <p:nvSpPr>
                <p:cNvPr id="36" name="Google Shape;2016;p28">
                  <a:extLst>
                    <a:ext uri="{FF2B5EF4-FFF2-40B4-BE49-F238E27FC236}">
                      <a16:creationId xmlns:a16="http://schemas.microsoft.com/office/drawing/2014/main" id="{2BEA3978-92A0-DB37-FF0E-34168639DEFB}"/>
                    </a:ext>
                  </a:extLst>
                </p:cNvPr>
                <p:cNvSpPr/>
                <p:nvPr/>
              </p:nvSpPr>
              <p:spPr>
                <a:xfrm rot="-788041">
                  <a:off x="2036832" y="701557"/>
                  <a:ext cx="61841" cy="283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68" h="282828" extrusionOk="0">
                      <a:moveTo>
                        <a:pt x="0" y="0"/>
                      </a:moveTo>
                      <a:lnTo>
                        <a:pt x="61768" y="0"/>
                      </a:lnTo>
                      <a:lnTo>
                        <a:pt x="61768" y="282829"/>
                      </a:lnTo>
                      <a:lnTo>
                        <a:pt x="0" y="282829"/>
                      </a:ln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" name="Google Shape;2017;p28">
                  <a:extLst>
                    <a:ext uri="{FF2B5EF4-FFF2-40B4-BE49-F238E27FC236}">
                      <a16:creationId xmlns:a16="http://schemas.microsoft.com/office/drawing/2014/main" id="{A265C273-7113-19F0-100C-FDD733ADA54D}"/>
                    </a:ext>
                  </a:extLst>
                </p:cNvPr>
                <p:cNvSpPr/>
                <p:nvPr/>
              </p:nvSpPr>
              <p:spPr>
                <a:xfrm rot="-788041">
                  <a:off x="2136825" y="808862"/>
                  <a:ext cx="61841" cy="154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68" h="153949" extrusionOk="0">
                      <a:moveTo>
                        <a:pt x="0" y="0"/>
                      </a:moveTo>
                      <a:lnTo>
                        <a:pt x="61768" y="0"/>
                      </a:lnTo>
                      <a:lnTo>
                        <a:pt x="61768" y="153950"/>
                      </a:lnTo>
                      <a:lnTo>
                        <a:pt x="0" y="153950"/>
                      </a:lnTo>
                      <a:close/>
                    </a:path>
                  </a:pathLst>
                </a:custGeom>
                <a:solidFill>
                  <a:srgbClr val="00F9D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" name="Google Shape;2018;p28">
                  <a:extLst>
                    <a:ext uri="{FF2B5EF4-FFF2-40B4-BE49-F238E27FC236}">
                      <a16:creationId xmlns:a16="http://schemas.microsoft.com/office/drawing/2014/main" id="{8076FA0F-7CB0-CF00-B0BA-4EFD3F139AEF}"/>
                    </a:ext>
                  </a:extLst>
                </p:cNvPr>
                <p:cNvSpPr/>
                <p:nvPr/>
              </p:nvSpPr>
              <p:spPr>
                <a:xfrm rot="-788041">
                  <a:off x="2214155" y="718318"/>
                  <a:ext cx="61841" cy="22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68" h="225529" extrusionOk="0">
                      <a:moveTo>
                        <a:pt x="0" y="0"/>
                      </a:moveTo>
                      <a:lnTo>
                        <a:pt x="61768" y="0"/>
                      </a:lnTo>
                      <a:lnTo>
                        <a:pt x="61768" y="225530"/>
                      </a:lnTo>
                      <a:lnTo>
                        <a:pt x="0" y="225530"/>
                      </a:lnTo>
                      <a:close/>
                    </a:path>
                  </a:pathLst>
                </a:custGeom>
                <a:solidFill>
                  <a:srgbClr val="A2F26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" name="Google Shape;2019;p28">
                  <a:extLst>
                    <a:ext uri="{FF2B5EF4-FFF2-40B4-BE49-F238E27FC236}">
                      <a16:creationId xmlns:a16="http://schemas.microsoft.com/office/drawing/2014/main" id="{4591D987-E74D-5D47-E8A1-C49A4122D666}"/>
                    </a:ext>
                  </a:extLst>
                </p:cNvPr>
                <p:cNvSpPr/>
                <p:nvPr/>
              </p:nvSpPr>
              <p:spPr>
                <a:xfrm rot="-788041">
                  <a:off x="2315749" y="839770"/>
                  <a:ext cx="61841" cy="82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68" h="82334" extrusionOk="0">
                      <a:moveTo>
                        <a:pt x="0" y="0"/>
                      </a:moveTo>
                      <a:lnTo>
                        <a:pt x="61768" y="0"/>
                      </a:lnTo>
                      <a:lnTo>
                        <a:pt x="61768" y="82335"/>
                      </a:lnTo>
                      <a:lnTo>
                        <a:pt x="0" y="82335"/>
                      </a:lnTo>
                      <a:close/>
                    </a:path>
                  </a:pathLst>
                </a:custGeom>
                <a:solidFill>
                  <a:srgbClr val="4C06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" name="Google Shape;2020;p28">
                <a:extLst>
                  <a:ext uri="{FF2B5EF4-FFF2-40B4-BE49-F238E27FC236}">
                    <a16:creationId xmlns:a16="http://schemas.microsoft.com/office/drawing/2014/main" id="{0742D050-D742-4451-5063-B3EB24F0DB23}"/>
                  </a:ext>
                </a:extLst>
              </p:cNvPr>
              <p:cNvGrpSpPr/>
              <p:nvPr/>
            </p:nvGrpSpPr>
            <p:grpSpPr>
              <a:xfrm>
                <a:off x="2381841" y="577295"/>
                <a:ext cx="258257" cy="329062"/>
                <a:chOff x="2381841" y="577295"/>
                <a:chExt cx="258257" cy="329062"/>
              </a:xfrm>
            </p:grpSpPr>
            <p:sp>
              <p:nvSpPr>
                <p:cNvPr id="30" name="Google Shape;2021;p28">
                  <a:extLst>
                    <a:ext uri="{FF2B5EF4-FFF2-40B4-BE49-F238E27FC236}">
                      <a16:creationId xmlns:a16="http://schemas.microsoft.com/office/drawing/2014/main" id="{54D8FC15-3C2F-A7B8-0D05-136ABEAE3660}"/>
                    </a:ext>
                  </a:extLst>
                </p:cNvPr>
                <p:cNvSpPr/>
                <p:nvPr/>
              </p:nvSpPr>
              <p:spPr>
                <a:xfrm>
                  <a:off x="2427899" y="577295"/>
                  <a:ext cx="148254" cy="40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54" h="40635" extrusionOk="0">
                      <a:moveTo>
                        <a:pt x="143528" y="117"/>
                      </a:moveTo>
                      <a:lnTo>
                        <a:pt x="2946" y="32836"/>
                      </a:lnTo>
                      <a:cubicBezTo>
                        <a:pt x="-2013" y="33988"/>
                        <a:pt x="-232" y="41670"/>
                        <a:pt x="4727" y="40518"/>
                      </a:cubicBezTo>
                      <a:lnTo>
                        <a:pt x="145309" y="7799"/>
                      </a:lnTo>
                      <a:cubicBezTo>
                        <a:pt x="150267" y="6647"/>
                        <a:pt x="148486" y="-1035"/>
                        <a:pt x="143528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" name="Google Shape;2022;p28">
                  <a:extLst>
                    <a:ext uri="{FF2B5EF4-FFF2-40B4-BE49-F238E27FC236}">
                      <a16:creationId xmlns:a16="http://schemas.microsoft.com/office/drawing/2014/main" id="{C921B81D-1C1D-E61F-0523-0B826C309934}"/>
                    </a:ext>
                  </a:extLst>
                </p:cNvPr>
                <p:cNvSpPr/>
                <p:nvPr/>
              </p:nvSpPr>
              <p:spPr>
                <a:xfrm>
                  <a:off x="2381841" y="632222"/>
                  <a:ext cx="207092" cy="54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92" h="54358" extrusionOk="0">
                      <a:moveTo>
                        <a:pt x="202366" y="117"/>
                      </a:moveTo>
                      <a:lnTo>
                        <a:pt x="2946" y="46559"/>
                      </a:lnTo>
                      <a:cubicBezTo>
                        <a:pt x="-2013" y="47711"/>
                        <a:pt x="-232" y="55393"/>
                        <a:pt x="4727" y="54241"/>
                      </a:cubicBezTo>
                      <a:lnTo>
                        <a:pt x="204146" y="7799"/>
                      </a:lnTo>
                      <a:cubicBezTo>
                        <a:pt x="209105" y="6647"/>
                        <a:pt x="207324" y="-1035"/>
                        <a:pt x="202366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" name="Google Shape;2023;p28">
                  <a:extLst>
                    <a:ext uri="{FF2B5EF4-FFF2-40B4-BE49-F238E27FC236}">
                      <a16:creationId xmlns:a16="http://schemas.microsoft.com/office/drawing/2014/main" id="{5972B923-ADD8-27BD-DA01-2333BADDA8CF}"/>
                    </a:ext>
                  </a:extLst>
                </p:cNvPr>
                <p:cNvSpPr/>
                <p:nvPr/>
              </p:nvSpPr>
              <p:spPr>
                <a:xfrm>
                  <a:off x="2394657" y="687184"/>
                  <a:ext cx="207066" cy="54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66" h="54358" extrusionOk="0">
                      <a:moveTo>
                        <a:pt x="202366" y="117"/>
                      </a:moveTo>
                      <a:lnTo>
                        <a:pt x="2946" y="46559"/>
                      </a:lnTo>
                      <a:cubicBezTo>
                        <a:pt x="-2013" y="47711"/>
                        <a:pt x="-232" y="55393"/>
                        <a:pt x="4727" y="54241"/>
                      </a:cubicBezTo>
                      <a:lnTo>
                        <a:pt x="204146" y="7799"/>
                      </a:lnTo>
                      <a:cubicBezTo>
                        <a:pt x="209070" y="6647"/>
                        <a:pt x="207289" y="-1035"/>
                        <a:pt x="202366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" name="Google Shape;2024;p28">
                  <a:extLst>
                    <a:ext uri="{FF2B5EF4-FFF2-40B4-BE49-F238E27FC236}">
                      <a16:creationId xmlns:a16="http://schemas.microsoft.com/office/drawing/2014/main" id="{54A59E70-2834-CB59-7507-C3FE2BB31A0C}"/>
                    </a:ext>
                  </a:extLst>
                </p:cNvPr>
                <p:cNvSpPr/>
                <p:nvPr/>
              </p:nvSpPr>
              <p:spPr>
                <a:xfrm>
                  <a:off x="2407437" y="742110"/>
                  <a:ext cx="207092" cy="54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92" h="54358" extrusionOk="0">
                      <a:moveTo>
                        <a:pt x="202366" y="117"/>
                      </a:moveTo>
                      <a:lnTo>
                        <a:pt x="2946" y="46559"/>
                      </a:lnTo>
                      <a:cubicBezTo>
                        <a:pt x="-2013" y="47711"/>
                        <a:pt x="-232" y="55393"/>
                        <a:pt x="4727" y="54241"/>
                      </a:cubicBezTo>
                      <a:lnTo>
                        <a:pt x="204146" y="7799"/>
                      </a:lnTo>
                      <a:cubicBezTo>
                        <a:pt x="209105" y="6647"/>
                        <a:pt x="207324" y="-1035"/>
                        <a:pt x="202366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" name="Google Shape;2025;p28">
                  <a:extLst>
                    <a:ext uri="{FF2B5EF4-FFF2-40B4-BE49-F238E27FC236}">
                      <a16:creationId xmlns:a16="http://schemas.microsoft.com/office/drawing/2014/main" id="{6C0CB996-EE8A-3EE9-1C96-8BCEAA44E8D5}"/>
                    </a:ext>
                  </a:extLst>
                </p:cNvPr>
                <p:cNvSpPr/>
                <p:nvPr/>
              </p:nvSpPr>
              <p:spPr>
                <a:xfrm>
                  <a:off x="2420217" y="797037"/>
                  <a:ext cx="207092" cy="54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92" h="54358" extrusionOk="0">
                      <a:moveTo>
                        <a:pt x="202366" y="117"/>
                      </a:moveTo>
                      <a:lnTo>
                        <a:pt x="2946" y="46559"/>
                      </a:lnTo>
                      <a:cubicBezTo>
                        <a:pt x="-2013" y="47711"/>
                        <a:pt x="-232" y="55393"/>
                        <a:pt x="4727" y="54241"/>
                      </a:cubicBezTo>
                      <a:lnTo>
                        <a:pt x="204146" y="7800"/>
                      </a:lnTo>
                      <a:cubicBezTo>
                        <a:pt x="209105" y="6647"/>
                        <a:pt x="207324" y="-1035"/>
                        <a:pt x="202366" y="117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" name="Google Shape;2026;p28">
                  <a:extLst>
                    <a:ext uri="{FF2B5EF4-FFF2-40B4-BE49-F238E27FC236}">
                      <a16:creationId xmlns:a16="http://schemas.microsoft.com/office/drawing/2014/main" id="{7B4F3D13-1EE6-CE92-4713-E67F4B4B5E6C}"/>
                    </a:ext>
                  </a:extLst>
                </p:cNvPr>
                <p:cNvSpPr/>
                <p:nvPr/>
              </p:nvSpPr>
              <p:spPr>
                <a:xfrm>
                  <a:off x="2433032" y="851993"/>
                  <a:ext cx="207066" cy="54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66" h="54364" extrusionOk="0">
                      <a:moveTo>
                        <a:pt x="202366" y="124"/>
                      </a:moveTo>
                      <a:lnTo>
                        <a:pt x="2946" y="46565"/>
                      </a:lnTo>
                      <a:cubicBezTo>
                        <a:pt x="-2013" y="47718"/>
                        <a:pt x="-232" y="55400"/>
                        <a:pt x="4727" y="54247"/>
                      </a:cubicBezTo>
                      <a:lnTo>
                        <a:pt x="204146" y="7806"/>
                      </a:lnTo>
                      <a:cubicBezTo>
                        <a:pt x="209070" y="6654"/>
                        <a:pt x="207289" y="-1063"/>
                        <a:pt x="202366" y="124"/>
                      </a:cubicBezTo>
                      <a:close/>
                    </a:path>
                  </a:pathLst>
                </a:custGeom>
                <a:solidFill>
                  <a:srgbClr val="3A19A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" name="Google Shape;2027;p28">
                <a:extLst>
                  <a:ext uri="{FF2B5EF4-FFF2-40B4-BE49-F238E27FC236}">
                    <a16:creationId xmlns:a16="http://schemas.microsoft.com/office/drawing/2014/main" id="{32B72E55-788B-8867-ACBD-803089361CA5}"/>
                  </a:ext>
                </a:extLst>
              </p:cNvPr>
              <p:cNvSpPr/>
              <p:nvPr/>
            </p:nvSpPr>
            <p:spPr>
              <a:xfrm>
                <a:off x="2534099" y="872020"/>
                <a:ext cx="173999" cy="195613"/>
              </a:xfrm>
              <a:custGeom>
                <a:avLst/>
                <a:gdLst/>
                <a:ahLst/>
                <a:cxnLst/>
                <a:rect l="l" t="t" r="r" b="b"/>
                <a:pathLst>
                  <a:path w="173999" h="195613" extrusionOk="0">
                    <a:moveTo>
                      <a:pt x="173999" y="0"/>
                    </a:moveTo>
                    <a:cubicBezTo>
                      <a:pt x="90369" y="76716"/>
                      <a:pt x="0" y="106781"/>
                      <a:pt x="0" y="106781"/>
                    </a:cubicBezTo>
                    <a:cubicBezTo>
                      <a:pt x="57685" y="147566"/>
                      <a:pt x="58384" y="195614"/>
                      <a:pt x="58384" y="195614"/>
                    </a:cubicBezTo>
                    <a:cubicBezTo>
                      <a:pt x="58384" y="195614"/>
                      <a:pt x="128326" y="127103"/>
                      <a:pt x="173999" y="0"/>
                    </a:cubicBez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Google Shape;2028;p28">
              <a:extLst>
                <a:ext uri="{FF2B5EF4-FFF2-40B4-BE49-F238E27FC236}">
                  <a16:creationId xmlns:a16="http://schemas.microsoft.com/office/drawing/2014/main" id="{80A5C55D-C23B-1C3E-6D1B-7A7A75892DE2}"/>
                </a:ext>
              </a:extLst>
            </p:cNvPr>
            <p:cNvSpPr/>
            <p:nvPr/>
          </p:nvSpPr>
          <p:spPr>
            <a:xfrm>
              <a:off x="1953819" y="65712"/>
              <a:ext cx="432181" cy="194259"/>
            </a:xfrm>
            <a:custGeom>
              <a:avLst/>
              <a:gdLst/>
              <a:ahLst/>
              <a:cxnLst/>
              <a:rect l="l" t="t" r="r" b="b"/>
              <a:pathLst>
                <a:path w="432181" h="194259" extrusionOk="0">
                  <a:moveTo>
                    <a:pt x="411484" y="108426"/>
                  </a:moveTo>
                  <a:lnTo>
                    <a:pt x="45782" y="193557"/>
                  </a:lnTo>
                  <a:cubicBezTo>
                    <a:pt x="31396" y="196909"/>
                    <a:pt x="16974" y="187935"/>
                    <a:pt x="13622" y="173549"/>
                  </a:cubicBezTo>
                  <a:lnTo>
                    <a:pt x="702" y="117994"/>
                  </a:lnTo>
                  <a:cubicBezTo>
                    <a:pt x="-2650" y="103607"/>
                    <a:pt x="6324" y="89186"/>
                    <a:pt x="20711" y="85834"/>
                  </a:cubicBezTo>
                  <a:lnTo>
                    <a:pt x="386412" y="702"/>
                  </a:lnTo>
                  <a:cubicBezTo>
                    <a:pt x="400799" y="-2650"/>
                    <a:pt x="415220" y="6324"/>
                    <a:pt x="418572" y="20711"/>
                  </a:cubicBezTo>
                  <a:lnTo>
                    <a:pt x="431492" y="76266"/>
                  </a:lnTo>
                  <a:cubicBezTo>
                    <a:pt x="434809" y="90652"/>
                    <a:pt x="425835" y="105074"/>
                    <a:pt x="411484" y="108426"/>
                  </a:cubicBezTo>
                  <a:close/>
                  <a:moveTo>
                    <a:pt x="23294" y="97042"/>
                  </a:moveTo>
                  <a:cubicBezTo>
                    <a:pt x="15089" y="98963"/>
                    <a:pt x="9956" y="107169"/>
                    <a:pt x="11876" y="115375"/>
                  </a:cubicBezTo>
                  <a:lnTo>
                    <a:pt x="24831" y="170930"/>
                  </a:lnTo>
                  <a:cubicBezTo>
                    <a:pt x="26751" y="179136"/>
                    <a:pt x="34957" y="184269"/>
                    <a:pt x="43163" y="182348"/>
                  </a:cubicBezTo>
                  <a:lnTo>
                    <a:pt x="408865" y="97217"/>
                  </a:lnTo>
                  <a:cubicBezTo>
                    <a:pt x="417071" y="95297"/>
                    <a:pt x="422204" y="87091"/>
                    <a:pt x="420283" y="78885"/>
                  </a:cubicBezTo>
                  <a:lnTo>
                    <a:pt x="407329" y="23329"/>
                  </a:lnTo>
                  <a:cubicBezTo>
                    <a:pt x="405408" y="15124"/>
                    <a:pt x="397202" y="9991"/>
                    <a:pt x="388996" y="11911"/>
                  </a:cubicBezTo>
                  <a:lnTo>
                    <a:pt x="23294" y="97042"/>
                  </a:lnTo>
                  <a:close/>
                </a:path>
              </a:pathLst>
            </a:custGeom>
            <a:solidFill>
              <a:srgbClr val="3A19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029;p28">
              <a:extLst>
                <a:ext uri="{FF2B5EF4-FFF2-40B4-BE49-F238E27FC236}">
                  <a16:creationId xmlns:a16="http://schemas.microsoft.com/office/drawing/2014/main" id="{228B923B-A5CD-C857-772B-E4139B33B972}"/>
                </a:ext>
              </a:extLst>
            </p:cNvPr>
            <p:cNvSpPr/>
            <p:nvPr/>
          </p:nvSpPr>
          <p:spPr>
            <a:xfrm>
              <a:off x="1977434" y="30640"/>
              <a:ext cx="365340" cy="180016"/>
            </a:xfrm>
            <a:custGeom>
              <a:avLst/>
              <a:gdLst/>
              <a:ahLst/>
              <a:cxnLst/>
              <a:rect l="l" t="t" r="r" b="b"/>
              <a:pathLst>
                <a:path w="365340" h="180016" extrusionOk="0">
                  <a:moveTo>
                    <a:pt x="323095" y="577"/>
                  </a:moveTo>
                  <a:lnTo>
                    <a:pt x="17174" y="71810"/>
                  </a:lnTo>
                  <a:cubicBezTo>
                    <a:pt x="5232" y="74604"/>
                    <a:pt x="-2206" y="86546"/>
                    <a:pt x="588" y="98488"/>
                  </a:cubicBezTo>
                  <a:lnTo>
                    <a:pt x="15568" y="162843"/>
                  </a:lnTo>
                  <a:cubicBezTo>
                    <a:pt x="18361" y="174785"/>
                    <a:pt x="30303" y="182223"/>
                    <a:pt x="42245" y="179429"/>
                  </a:cubicBezTo>
                  <a:lnTo>
                    <a:pt x="348167" y="108196"/>
                  </a:lnTo>
                  <a:cubicBezTo>
                    <a:pt x="360109" y="105402"/>
                    <a:pt x="367546" y="93460"/>
                    <a:pt x="364753" y="81518"/>
                  </a:cubicBezTo>
                  <a:lnTo>
                    <a:pt x="349773" y="17163"/>
                  </a:lnTo>
                  <a:cubicBezTo>
                    <a:pt x="346979" y="5221"/>
                    <a:pt x="335037" y="-2182"/>
                    <a:pt x="323095" y="577"/>
                  </a:cubicBezTo>
                  <a:close/>
                </a:path>
              </a:pathLst>
            </a:custGeom>
            <a:solidFill>
              <a:srgbClr val="A2F26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030;p28">
              <a:extLst>
                <a:ext uri="{FF2B5EF4-FFF2-40B4-BE49-F238E27FC236}">
                  <a16:creationId xmlns:a16="http://schemas.microsoft.com/office/drawing/2014/main" id="{48160E1D-2403-AB14-1FAF-18EA18DB32C0}"/>
                </a:ext>
              </a:extLst>
            </p:cNvPr>
            <p:cNvSpPr/>
            <p:nvPr/>
          </p:nvSpPr>
          <p:spPr>
            <a:xfrm>
              <a:off x="1822704" y="732799"/>
              <a:ext cx="361926" cy="599167"/>
            </a:xfrm>
            <a:custGeom>
              <a:avLst/>
              <a:gdLst/>
              <a:ahLst/>
              <a:cxnLst/>
              <a:rect l="l" t="t" r="r" b="b"/>
              <a:pathLst>
                <a:path w="361926" h="599167" extrusionOk="0">
                  <a:moveTo>
                    <a:pt x="351245" y="23745"/>
                  </a:moveTo>
                  <a:cubicBezTo>
                    <a:pt x="343144" y="9813"/>
                    <a:pt x="327990" y="-977"/>
                    <a:pt x="311892" y="70"/>
                  </a:cubicBezTo>
                  <a:cubicBezTo>
                    <a:pt x="299776" y="839"/>
                    <a:pt x="288811" y="8102"/>
                    <a:pt x="280815" y="17250"/>
                  </a:cubicBezTo>
                  <a:cubicBezTo>
                    <a:pt x="272818" y="26399"/>
                    <a:pt x="267371" y="37398"/>
                    <a:pt x="261784" y="48223"/>
                  </a:cubicBezTo>
                  <a:cubicBezTo>
                    <a:pt x="217682" y="133669"/>
                    <a:pt x="162336" y="213318"/>
                    <a:pt x="97632" y="284412"/>
                  </a:cubicBezTo>
                  <a:lnTo>
                    <a:pt x="0" y="599168"/>
                  </a:lnTo>
                  <a:lnTo>
                    <a:pt x="224491" y="578740"/>
                  </a:lnTo>
                  <a:cubicBezTo>
                    <a:pt x="224491" y="578740"/>
                    <a:pt x="263111" y="466337"/>
                    <a:pt x="251763" y="364166"/>
                  </a:cubicBezTo>
                  <a:cubicBezTo>
                    <a:pt x="248166" y="331831"/>
                    <a:pt x="262622" y="300020"/>
                    <a:pt x="279697" y="272330"/>
                  </a:cubicBezTo>
                  <a:cubicBezTo>
                    <a:pt x="296738" y="244605"/>
                    <a:pt x="317759" y="219359"/>
                    <a:pt x="333123" y="190691"/>
                  </a:cubicBezTo>
                  <a:cubicBezTo>
                    <a:pt x="352852" y="153956"/>
                    <a:pt x="362838" y="112089"/>
                    <a:pt x="361861" y="70396"/>
                  </a:cubicBezTo>
                  <a:cubicBezTo>
                    <a:pt x="361512" y="54264"/>
                    <a:pt x="359347" y="37678"/>
                    <a:pt x="351245" y="23745"/>
                  </a:cubicBezTo>
                  <a:close/>
                </a:path>
              </a:pathLst>
            </a:custGeom>
            <a:solidFill>
              <a:srgbClr val="AEB4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2031;p28">
              <a:extLst>
                <a:ext uri="{FF2B5EF4-FFF2-40B4-BE49-F238E27FC236}">
                  <a16:creationId xmlns:a16="http://schemas.microsoft.com/office/drawing/2014/main" id="{ED6011A6-848F-DC00-E2D8-1467B4A8E980}"/>
                </a:ext>
              </a:extLst>
            </p:cNvPr>
            <p:cNvGrpSpPr/>
            <p:nvPr/>
          </p:nvGrpSpPr>
          <p:grpSpPr>
            <a:xfrm>
              <a:off x="1833358" y="754737"/>
              <a:ext cx="330399" cy="595016"/>
              <a:chOff x="1833358" y="754737"/>
              <a:chExt cx="330399" cy="595016"/>
            </a:xfrm>
          </p:grpSpPr>
          <p:sp>
            <p:nvSpPr>
              <p:cNvPr id="19" name="Google Shape;2032;p28">
                <a:extLst>
                  <a:ext uri="{FF2B5EF4-FFF2-40B4-BE49-F238E27FC236}">
                    <a16:creationId xmlns:a16="http://schemas.microsoft.com/office/drawing/2014/main" id="{B38EB47E-9B71-83BA-0965-3411ACA6C366}"/>
                  </a:ext>
                </a:extLst>
              </p:cNvPr>
              <p:cNvSpPr/>
              <p:nvPr/>
            </p:nvSpPr>
            <p:spPr>
              <a:xfrm>
                <a:off x="2068878" y="754737"/>
                <a:ext cx="94879" cy="87379"/>
              </a:xfrm>
              <a:custGeom>
                <a:avLst/>
                <a:gdLst/>
                <a:ahLst/>
                <a:cxnLst/>
                <a:rect l="l" t="t" r="r" b="b"/>
                <a:pathLst>
                  <a:path w="94879" h="87379" extrusionOk="0">
                    <a:moveTo>
                      <a:pt x="141" y="66965"/>
                    </a:moveTo>
                    <a:cubicBezTo>
                      <a:pt x="3843" y="77196"/>
                      <a:pt x="14737" y="80618"/>
                      <a:pt x="24130" y="83691"/>
                    </a:cubicBezTo>
                    <a:cubicBezTo>
                      <a:pt x="34291" y="87043"/>
                      <a:pt x="45465" y="89453"/>
                      <a:pt x="55627" y="84774"/>
                    </a:cubicBezTo>
                    <a:cubicBezTo>
                      <a:pt x="64286" y="80758"/>
                      <a:pt x="69839" y="72133"/>
                      <a:pt x="74727" y="64346"/>
                    </a:cubicBezTo>
                    <a:cubicBezTo>
                      <a:pt x="80384" y="55302"/>
                      <a:pt x="85307" y="45805"/>
                      <a:pt x="89393" y="35993"/>
                    </a:cubicBezTo>
                    <a:cubicBezTo>
                      <a:pt x="93793" y="25482"/>
                      <a:pt x="97110" y="13330"/>
                      <a:pt x="93024" y="2191"/>
                    </a:cubicBezTo>
                    <a:cubicBezTo>
                      <a:pt x="92501" y="725"/>
                      <a:pt x="90999" y="-393"/>
                      <a:pt x="89393" y="131"/>
                    </a:cubicBezTo>
                    <a:cubicBezTo>
                      <a:pt x="87961" y="585"/>
                      <a:pt x="86774" y="2226"/>
                      <a:pt x="87333" y="3763"/>
                    </a:cubicBezTo>
                    <a:cubicBezTo>
                      <a:pt x="88974" y="8232"/>
                      <a:pt x="89253" y="12318"/>
                      <a:pt x="88729" y="17137"/>
                    </a:cubicBezTo>
                    <a:cubicBezTo>
                      <a:pt x="88276" y="21292"/>
                      <a:pt x="86774" y="26355"/>
                      <a:pt x="85168" y="30650"/>
                    </a:cubicBezTo>
                    <a:cubicBezTo>
                      <a:pt x="84260" y="33059"/>
                      <a:pt x="83492" y="34875"/>
                      <a:pt x="82479" y="37145"/>
                    </a:cubicBezTo>
                    <a:cubicBezTo>
                      <a:pt x="81501" y="39380"/>
                      <a:pt x="80454" y="41580"/>
                      <a:pt x="79371" y="43744"/>
                    </a:cubicBezTo>
                    <a:cubicBezTo>
                      <a:pt x="77171" y="48214"/>
                      <a:pt x="74797" y="52614"/>
                      <a:pt x="72283" y="56874"/>
                    </a:cubicBezTo>
                    <a:cubicBezTo>
                      <a:pt x="69873" y="60959"/>
                      <a:pt x="67359" y="65010"/>
                      <a:pt x="64601" y="68851"/>
                    </a:cubicBezTo>
                    <a:cubicBezTo>
                      <a:pt x="63414" y="70492"/>
                      <a:pt x="62296" y="71924"/>
                      <a:pt x="60690" y="73600"/>
                    </a:cubicBezTo>
                    <a:cubicBezTo>
                      <a:pt x="60026" y="74333"/>
                      <a:pt x="59293" y="75031"/>
                      <a:pt x="58560" y="75695"/>
                    </a:cubicBezTo>
                    <a:cubicBezTo>
                      <a:pt x="57652" y="76533"/>
                      <a:pt x="57163" y="76882"/>
                      <a:pt x="56395" y="77441"/>
                    </a:cubicBezTo>
                    <a:cubicBezTo>
                      <a:pt x="54544" y="78733"/>
                      <a:pt x="52763" y="79676"/>
                      <a:pt x="50878" y="80304"/>
                    </a:cubicBezTo>
                    <a:cubicBezTo>
                      <a:pt x="48573" y="81072"/>
                      <a:pt x="46792" y="81352"/>
                      <a:pt x="44592" y="81456"/>
                    </a:cubicBezTo>
                    <a:cubicBezTo>
                      <a:pt x="39599" y="81701"/>
                      <a:pt x="35304" y="80863"/>
                      <a:pt x="30450" y="79466"/>
                    </a:cubicBezTo>
                    <a:cubicBezTo>
                      <a:pt x="27692" y="78663"/>
                      <a:pt x="25003" y="77755"/>
                      <a:pt x="22280" y="76847"/>
                    </a:cubicBezTo>
                    <a:cubicBezTo>
                      <a:pt x="19800" y="76009"/>
                      <a:pt x="17321" y="75171"/>
                      <a:pt x="15156" y="74124"/>
                    </a:cubicBezTo>
                    <a:cubicBezTo>
                      <a:pt x="13969" y="73565"/>
                      <a:pt x="12817" y="72936"/>
                      <a:pt x="11734" y="72238"/>
                    </a:cubicBezTo>
                    <a:cubicBezTo>
                      <a:pt x="11490" y="72063"/>
                      <a:pt x="11245" y="71924"/>
                      <a:pt x="11001" y="71749"/>
                    </a:cubicBezTo>
                    <a:cubicBezTo>
                      <a:pt x="10931" y="71714"/>
                      <a:pt x="10268" y="71225"/>
                      <a:pt x="10687" y="71505"/>
                    </a:cubicBezTo>
                    <a:cubicBezTo>
                      <a:pt x="10198" y="71121"/>
                      <a:pt x="9709" y="70702"/>
                      <a:pt x="9255" y="70283"/>
                    </a:cubicBezTo>
                    <a:cubicBezTo>
                      <a:pt x="8836" y="69898"/>
                      <a:pt x="8417" y="69479"/>
                      <a:pt x="8033" y="69060"/>
                    </a:cubicBezTo>
                    <a:cubicBezTo>
                      <a:pt x="7858" y="68886"/>
                      <a:pt x="7718" y="68711"/>
                      <a:pt x="7579" y="68502"/>
                    </a:cubicBezTo>
                    <a:cubicBezTo>
                      <a:pt x="7369" y="68222"/>
                      <a:pt x="7334" y="68187"/>
                      <a:pt x="7509" y="68432"/>
                    </a:cubicBezTo>
                    <a:cubicBezTo>
                      <a:pt x="7439" y="68327"/>
                      <a:pt x="7334" y="68187"/>
                      <a:pt x="7265" y="68083"/>
                    </a:cubicBezTo>
                    <a:cubicBezTo>
                      <a:pt x="6950" y="67629"/>
                      <a:pt x="6636" y="67140"/>
                      <a:pt x="6357" y="66616"/>
                    </a:cubicBezTo>
                    <a:cubicBezTo>
                      <a:pt x="6252" y="66407"/>
                      <a:pt x="6147" y="66197"/>
                      <a:pt x="6042" y="65988"/>
                    </a:cubicBezTo>
                    <a:cubicBezTo>
                      <a:pt x="5903" y="65673"/>
                      <a:pt x="5868" y="65638"/>
                      <a:pt x="6007" y="65918"/>
                    </a:cubicBezTo>
                    <a:cubicBezTo>
                      <a:pt x="5938" y="65743"/>
                      <a:pt x="5868" y="65569"/>
                      <a:pt x="5798" y="65394"/>
                    </a:cubicBezTo>
                    <a:cubicBezTo>
                      <a:pt x="5274" y="63927"/>
                      <a:pt x="3773" y="62810"/>
                      <a:pt x="2166" y="63334"/>
                    </a:cubicBezTo>
                    <a:cubicBezTo>
                      <a:pt x="770" y="63788"/>
                      <a:pt x="-418" y="65394"/>
                      <a:pt x="141" y="66965"/>
                    </a:cubicBezTo>
                    <a:lnTo>
                      <a:pt x="141" y="66965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33;p28">
                <a:extLst>
                  <a:ext uri="{FF2B5EF4-FFF2-40B4-BE49-F238E27FC236}">
                    <a16:creationId xmlns:a16="http://schemas.microsoft.com/office/drawing/2014/main" id="{E0EE7199-0C1A-8484-1AB4-311EC2581AAE}"/>
                  </a:ext>
                </a:extLst>
              </p:cNvPr>
              <p:cNvSpPr/>
              <p:nvPr/>
            </p:nvSpPr>
            <p:spPr>
              <a:xfrm>
                <a:off x="2031259" y="885822"/>
                <a:ext cx="45658" cy="20213"/>
              </a:xfrm>
              <a:custGeom>
                <a:avLst/>
                <a:gdLst/>
                <a:ahLst/>
                <a:cxnLst/>
                <a:rect l="l" t="t" r="r" b="b"/>
                <a:pathLst>
                  <a:path w="45658" h="20213" extrusionOk="0">
                    <a:moveTo>
                      <a:pt x="852" y="5089"/>
                    </a:moveTo>
                    <a:cubicBezTo>
                      <a:pt x="9127" y="14063"/>
                      <a:pt x="20930" y="19406"/>
                      <a:pt x="33081" y="20139"/>
                    </a:cubicBezTo>
                    <a:cubicBezTo>
                      <a:pt x="36573" y="20349"/>
                      <a:pt x="40030" y="20104"/>
                      <a:pt x="43487" y="19546"/>
                    </a:cubicBezTo>
                    <a:cubicBezTo>
                      <a:pt x="45024" y="19301"/>
                      <a:pt x="46001" y="17311"/>
                      <a:pt x="45547" y="15914"/>
                    </a:cubicBezTo>
                    <a:cubicBezTo>
                      <a:pt x="45024" y="14238"/>
                      <a:pt x="43557" y="13575"/>
                      <a:pt x="41916" y="13854"/>
                    </a:cubicBezTo>
                    <a:cubicBezTo>
                      <a:pt x="41567" y="13924"/>
                      <a:pt x="41252" y="13959"/>
                      <a:pt x="40903" y="13994"/>
                    </a:cubicBezTo>
                    <a:cubicBezTo>
                      <a:pt x="40554" y="14029"/>
                      <a:pt x="40903" y="13994"/>
                      <a:pt x="40973" y="13994"/>
                    </a:cubicBezTo>
                    <a:cubicBezTo>
                      <a:pt x="40798" y="14029"/>
                      <a:pt x="40589" y="14029"/>
                      <a:pt x="40414" y="14063"/>
                    </a:cubicBezTo>
                    <a:cubicBezTo>
                      <a:pt x="39716" y="14133"/>
                      <a:pt x="38983" y="14203"/>
                      <a:pt x="38249" y="14238"/>
                    </a:cubicBezTo>
                    <a:cubicBezTo>
                      <a:pt x="36853" y="14308"/>
                      <a:pt x="35456" y="14343"/>
                      <a:pt x="34094" y="14273"/>
                    </a:cubicBezTo>
                    <a:cubicBezTo>
                      <a:pt x="32767" y="14238"/>
                      <a:pt x="31405" y="14098"/>
                      <a:pt x="30078" y="13924"/>
                    </a:cubicBezTo>
                    <a:cubicBezTo>
                      <a:pt x="30637" y="13994"/>
                      <a:pt x="29555" y="13854"/>
                      <a:pt x="29450" y="13819"/>
                    </a:cubicBezTo>
                    <a:cubicBezTo>
                      <a:pt x="29170" y="13784"/>
                      <a:pt x="28891" y="13714"/>
                      <a:pt x="28612" y="13679"/>
                    </a:cubicBezTo>
                    <a:cubicBezTo>
                      <a:pt x="27913" y="13540"/>
                      <a:pt x="27215" y="13400"/>
                      <a:pt x="26482" y="13225"/>
                    </a:cubicBezTo>
                    <a:cubicBezTo>
                      <a:pt x="25120" y="12911"/>
                      <a:pt x="23793" y="12527"/>
                      <a:pt x="22466" y="12108"/>
                    </a:cubicBezTo>
                    <a:cubicBezTo>
                      <a:pt x="21838" y="11898"/>
                      <a:pt x="21209" y="11689"/>
                      <a:pt x="20581" y="11445"/>
                    </a:cubicBezTo>
                    <a:cubicBezTo>
                      <a:pt x="20266" y="11340"/>
                      <a:pt x="19952" y="11200"/>
                      <a:pt x="19638" y="11060"/>
                    </a:cubicBezTo>
                    <a:cubicBezTo>
                      <a:pt x="19498" y="10991"/>
                      <a:pt x="19358" y="10956"/>
                      <a:pt x="19254" y="10886"/>
                    </a:cubicBezTo>
                    <a:cubicBezTo>
                      <a:pt x="19708" y="11060"/>
                      <a:pt x="19114" y="10816"/>
                      <a:pt x="19044" y="10781"/>
                    </a:cubicBezTo>
                    <a:cubicBezTo>
                      <a:pt x="16530" y="9664"/>
                      <a:pt x="14156" y="8337"/>
                      <a:pt x="11886" y="6800"/>
                    </a:cubicBezTo>
                    <a:cubicBezTo>
                      <a:pt x="11572" y="6591"/>
                      <a:pt x="11257" y="6346"/>
                      <a:pt x="10943" y="6137"/>
                    </a:cubicBezTo>
                    <a:cubicBezTo>
                      <a:pt x="10803" y="6032"/>
                      <a:pt x="10629" y="5927"/>
                      <a:pt x="10489" y="5788"/>
                    </a:cubicBezTo>
                    <a:cubicBezTo>
                      <a:pt x="10454" y="5753"/>
                      <a:pt x="9861" y="5299"/>
                      <a:pt x="10105" y="5508"/>
                    </a:cubicBezTo>
                    <a:cubicBezTo>
                      <a:pt x="10314" y="5683"/>
                      <a:pt x="9965" y="5404"/>
                      <a:pt x="9965" y="5369"/>
                    </a:cubicBezTo>
                    <a:cubicBezTo>
                      <a:pt x="9791" y="5229"/>
                      <a:pt x="9581" y="5054"/>
                      <a:pt x="9407" y="4915"/>
                    </a:cubicBezTo>
                    <a:cubicBezTo>
                      <a:pt x="9127" y="4670"/>
                      <a:pt x="8813" y="4426"/>
                      <a:pt x="8534" y="4182"/>
                    </a:cubicBezTo>
                    <a:cubicBezTo>
                      <a:pt x="7346" y="3134"/>
                      <a:pt x="6194" y="2017"/>
                      <a:pt x="5147" y="864"/>
                    </a:cubicBezTo>
                    <a:cubicBezTo>
                      <a:pt x="4099" y="-288"/>
                      <a:pt x="2004" y="-288"/>
                      <a:pt x="956" y="864"/>
                    </a:cubicBezTo>
                    <a:cubicBezTo>
                      <a:pt x="-301" y="2121"/>
                      <a:pt x="-301" y="3867"/>
                      <a:pt x="852" y="5089"/>
                    </a:cubicBezTo>
                    <a:lnTo>
                      <a:pt x="852" y="5089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034;p28">
                <a:extLst>
                  <a:ext uri="{FF2B5EF4-FFF2-40B4-BE49-F238E27FC236}">
                    <a16:creationId xmlns:a16="http://schemas.microsoft.com/office/drawing/2014/main" id="{C302F5DB-0A9A-17E6-8FC0-3CAB9D4FC600}"/>
                  </a:ext>
                </a:extLst>
              </p:cNvPr>
              <p:cNvSpPr/>
              <p:nvPr/>
            </p:nvSpPr>
            <p:spPr>
              <a:xfrm>
                <a:off x="2046044" y="883974"/>
                <a:ext cx="19563" cy="11299"/>
              </a:xfrm>
              <a:custGeom>
                <a:avLst/>
                <a:gdLst/>
                <a:ahLst/>
                <a:cxnLst/>
                <a:rect l="l" t="t" r="r" b="b"/>
                <a:pathLst>
                  <a:path w="19563" h="11299" extrusionOk="0">
                    <a:moveTo>
                      <a:pt x="1430" y="5436"/>
                    </a:moveTo>
                    <a:cubicBezTo>
                      <a:pt x="6005" y="7880"/>
                      <a:pt x="10858" y="9835"/>
                      <a:pt x="15852" y="11197"/>
                    </a:cubicBezTo>
                    <a:cubicBezTo>
                      <a:pt x="17353" y="11616"/>
                      <a:pt x="19134" y="10708"/>
                      <a:pt x="19483" y="9137"/>
                    </a:cubicBezTo>
                    <a:cubicBezTo>
                      <a:pt x="19832" y="7566"/>
                      <a:pt x="19029" y="5925"/>
                      <a:pt x="17423" y="5506"/>
                    </a:cubicBezTo>
                    <a:cubicBezTo>
                      <a:pt x="15084" y="4877"/>
                      <a:pt x="12779" y="4109"/>
                      <a:pt x="10509" y="3236"/>
                    </a:cubicBezTo>
                    <a:cubicBezTo>
                      <a:pt x="10230" y="3131"/>
                      <a:pt x="9951" y="3026"/>
                      <a:pt x="9706" y="2922"/>
                    </a:cubicBezTo>
                    <a:cubicBezTo>
                      <a:pt x="9601" y="2887"/>
                      <a:pt x="9462" y="2817"/>
                      <a:pt x="9357" y="2782"/>
                    </a:cubicBezTo>
                    <a:cubicBezTo>
                      <a:pt x="9671" y="2922"/>
                      <a:pt x="9671" y="2922"/>
                      <a:pt x="9357" y="2782"/>
                    </a:cubicBezTo>
                    <a:cubicBezTo>
                      <a:pt x="8833" y="2538"/>
                      <a:pt x="8274" y="2293"/>
                      <a:pt x="7751" y="2049"/>
                    </a:cubicBezTo>
                    <a:cubicBezTo>
                      <a:pt x="6598" y="1525"/>
                      <a:pt x="5481" y="966"/>
                      <a:pt x="4398" y="373"/>
                    </a:cubicBezTo>
                    <a:cubicBezTo>
                      <a:pt x="3037" y="-361"/>
                      <a:pt x="1116" y="-12"/>
                      <a:pt x="348" y="1420"/>
                    </a:cubicBezTo>
                    <a:cubicBezTo>
                      <a:pt x="-350" y="2782"/>
                      <a:pt x="-1" y="4668"/>
                      <a:pt x="1430" y="5436"/>
                    </a:cubicBezTo>
                    <a:lnTo>
                      <a:pt x="1430" y="5436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035;p28">
                <a:extLst>
                  <a:ext uri="{FF2B5EF4-FFF2-40B4-BE49-F238E27FC236}">
                    <a16:creationId xmlns:a16="http://schemas.microsoft.com/office/drawing/2014/main" id="{9F1A71B5-9645-E7C8-1AEC-DCACC96A26F4}"/>
                  </a:ext>
                </a:extLst>
              </p:cNvPr>
              <p:cNvSpPr/>
              <p:nvPr/>
            </p:nvSpPr>
            <p:spPr>
              <a:xfrm>
                <a:off x="2010591" y="1102741"/>
                <a:ext cx="69845" cy="247012"/>
              </a:xfrm>
              <a:custGeom>
                <a:avLst/>
                <a:gdLst/>
                <a:ahLst/>
                <a:cxnLst/>
                <a:rect l="l" t="t" r="r" b="b"/>
                <a:pathLst>
                  <a:path w="69845" h="247012" extrusionOk="0">
                    <a:moveTo>
                      <a:pt x="60697" y="3722"/>
                    </a:moveTo>
                    <a:cubicBezTo>
                      <a:pt x="63072" y="19924"/>
                      <a:pt x="64119" y="36301"/>
                      <a:pt x="63910" y="52678"/>
                    </a:cubicBezTo>
                    <a:cubicBezTo>
                      <a:pt x="63735" y="69054"/>
                      <a:pt x="62304" y="85396"/>
                      <a:pt x="59650" y="101563"/>
                    </a:cubicBezTo>
                    <a:cubicBezTo>
                      <a:pt x="56961" y="117870"/>
                      <a:pt x="53085" y="133933"/>
                      <a:pt x="48022" y="149646"/>
                    </a:cubicBezTo>
                    <a:cubicBezTo>
                      <a:pt x="42994" y="165255"/>
                      <a:pt x="36813" y="180444"/>
                      <a:pt x="29515" y="195110"/>
                    </a:cubicBezTo>
                    <a:cubicBezTo>
                      <a:pt x="22147" y="209881"/>
                      <a:pt x="13662" y="224093"/>
                      <a:pt x="4094" y="237536"/>
                    </a:cubicBezTo>
                    <a:cubicBezTo>
                      <a:pt x="2907" y="239212"/>
                      <a:pt x="1685" y="240888"/>
                      <a:pt x="428" y="242564"/>
                    </a:cubicBezTo>
                    <a:cubicBezTo>
                      <a:pt x="-515" y="243856"/>
                      <a:pt x="219" y="245882"/>
                      <a:pt x="1476" y="246615"/>
                    </a:cubicBezTo>
                    <a:cubicBezTo>
                      <a:pt x="2977" y="247488"/>
                      <a:pt x="4583" y="246824"/>
                      <a:pt x="5526" y="245567"/>
                    </a:cubicBezTo>
                    <a:cubicBezTo>
                      <a:pt x="15478" y="232124"/>
                      <a:pt x="24347" y="217947"/>
                      <a:pt x="32064" y="203107"/>
                    </a:cubicBezTo>
                    <a:cubicBezTo>
                      <a:pt x="39816" y="188231"/>
                      <a:pt x="46416" y="172797"/>
                      <a:pt x="51828" y="156944"/>
                    </a:cubicBezTo>
                    <a:cubicBezTo>
                      <a:pt x="57206" y="141196"/>
                      <a:pt x="61431" y="125029"/>
                      <a:pt x="64399" y="108687"/>
                    </a:cubicBezTo>
                    <a:cubicBezTo>
                      <a:pt x="67402" y="92135"/>
                      <a:pt x="69218" y="75340"/>
                      <a:pt x="69706" y="58509"/>
                    </a:cubicBezTo>
                    <a:cubicBezTo>
                      <a:pt x="70195" y="41888"/>
                      <a:pt x="69392" y="25197"/>
                      <a:pt x="67297" y="8715"/>
                    </a:cubicBezTo>
                    <a:cubicBezTo>
                      <a:pt x="67018" y="6515"/>
                      <a:pt x="66703" y="4350"/>
                      <a:pt x="66389" y="2150"/>
                    </a:cubicBezTo>
                    <a:cubicBezTo>
                      <a:pt x="66145" y="579"/>
                      <a:pt x="64154" y="-294"/>
                      <a:pt x="62758" y="90"/>
                    </a:cubicBezTo>
                    <a:cubicBezTo>
                      <a:pt x="61047" y="544"/>
                      <a:pt x="60453" y="2150"/>
                      <a:pt x="60697" y="3722"/>
                    </a:cubicBezTo>
                    <a:lnTo>
                      <a:pt x="60697" y="3722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036;p28">
                <a:extLst>
                  <a:ext uri="{FF2B5EF4-FFF2-40B4-BE49-F238E27FC236}">
                    <a16:creationId xmlns:a16="http://schemas.microsoft.com/office/drawing/2014/main" id="{1381FF24-10A8-B150-0A65-C7733F1844D6}"/>
                  </a:ext>
                </a:extLst>
              </p:cNvPr>
              <p:cNvSpPr/>
              <p:nvPr/>
            </p:nvSpPr>
            <p:spPr>
              <a:xfrm>
                <a:off x="1848578" y="980954"/>
                <a:ext cx="100092" cy="88340"/>
              </a:xfrm>
              <a:custGeom>
                <a:avLst/>
                <a:gdLst/>
                <a:ahLst/>
                <a:cxnLst/>
                <a:rect l="l" t="t" r="r" b="b"/>
                <a:pathLst>
                  <a:path w="100092" h="88340" extrusionOk="0">
                    <a:moveTo>
                      <a:pt x="94525" y="1444"/>
                    </a:moveTo>
                    <a:cubicBezTo>
                      <a:pt x="93302" y="3085"/>
                      <a:pt x="92360" y="4272"/>
                      <a:pt x="90998" y="5983"/>
                    </a:cubicBezTo>
                    <a:cubicBezTo>
                      <a:pt x="89706" y="7589"/>
                      <a:pt x="88414" y="9196"/>
                      <a:pt x="87122" y="10802"/>
                    </a:cubicBezTo>
                    <a:cubicBezTo>
                      <a:pt x="84573" y="13910"/>
                      <a:pt x="81954" y="16947"/>
                      <a:pt x="79265" y="19951"/>
                    </a:cubicBezTo>
                    <a:cubicBezTo>
                      <a:pt x="73853" y="26026"/>
                      <a:pt x="68161" y="31893"/>
                      <a:pt x="62295" y="37515"/>
                    </a:cubicBezTo>
                    <a:cubicBezTo>
                      <a:pt x="56428" y="43136"/>
                      <a:pt x="50318" y="48549"/>
                      <a:pt x="43997" y="53717"/>
                    </a:cubicBezTo>
                    <a:cubicBezTo>
                      <a:pt x="37747" y="58815"/>
                      <a:pt x="31601" y="63459"/>
                      <a:pt x="24827" y="68138"/>
                    </a:cubicBezTo>
                    <a:cubicBezTo>
                      <a:pt x="17250" y="73376"/>
                      <a:pt x="9463" y="78299"/>
                      <a:pt x="1467" y="82839"/>
                    </a:cubicBezTo>
                    <a:cubicBezTo>
                      <a:pt x="105" y="83607"/>
                      <a:pt x="-454" y="85562"/>
                      <a:pt x="419" y="86889"/>
                    </a:cubicBezTo>
                    <a:cubicBezTo>
                      <a:pt x="1292" y="88251"/>
                      <a:pt x="3038" y="88775"/>
                      <a:pt x="4470" y="87937"/>
                    </a:cubicBezTo>
                    <a:cubicBezTo>
                      <a:pt x="18926" y="79696"/>
                      <a:pt x="32719" y="70268"/>
                      <a:pt x="45708" y="59862"/>
                    </a:cubicBezTo>
                    <a:cubicBezTo>
                      <a:pt x="58558" y="49561"/>
                      <a:pt x="70570" y="38283"/>
                      <a:pt x="81640" y="26131"/>
                    </a:cubicBezTo>
                    <a:cubicBezTo>
                      <a:pt x="87960" y="19182"/>
                      <a:pt x="93966" y="11919"/>
                      <a:pt x="99658" y="4447"/>
                    </a:cubicBezTo>
                    <a:cubicBezTo>
                      <a:pt x="100600" y="3225"/>
                      <a:pt x="99902" y="1094"/>
                      <a:pt x="98610" y="396"/>
                    </a:cubicBezTo>
                    <a:cubicBezTo>
                      <a:pt x="97004" y="-442"/>
                      <a:pt x="95537" y="117"/>
                      <a:pt x="94525" y="1444"/>
                    </a:cubicBezTo>
                    <a:lnTo>
                      <a:pt x="94525" y="1444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037;p28">
                <a:extLst>
                  <a:ext uri="{FF2B5EF4-FFF2-40B4-BE49-F238E27FC236}">
                    <a16:creationId xmlns:a16="http://schemas.microsoft.com/office/drawing/2014/main" id="{9CAEF36C-815D-2F48-0BAE-F51E6CEB179A}"/>
                  </a:ext>
                </a:extLst>
              </p:cNvPr>
              <p:cNvSpPr/>
              <p:nvPr/>
            </p:nvSpPr>
            <p:spPr>
              <a:xfrm>
                <a:off x="1833358" y="1007737"/>
                <a:ext cx="68194" cy="26911"/>
              </a:xfrm>
              <a:custGeom>
                <a:avLst/>
                <a:gdLst/>
                <a:ahLst/>
                <a:cxnLst/>
                <a:rect l="l" t="t" r="r" b="b"/>
                <a:pathLst>
                  <a:path w="68194" h="26911" extrusionOk="0">
                    <a:moveTo>
                      <a:pt x="65259" y="20998"/>
                    </a:moveTo>
                    <a:cubicBezTo>
                      <a:pt x="61069" y="20579"/>
                      <a:pt x="57263" y="20020"/>
                      <a:pt x="52933" y="19182"/>
                    </a:cubicBezTo>
                    <a:cubicBezTo>
                      <a:pt x="48812" y="18379"/>
                      <a:pt x="44727" y="17401"/>
                      <a:pt x="40676" y="16249"/>
                    </a:cubicBezTo>
                    <a:cubicBezTo>
                      <a:pt x="32470" y="13909"/>
                      <a:pt x="24753" y="11011"/>
                      <a:pt x="17246" y="7379"/>
                    </a:cubicBezTo>
                    <a:cubicBezTo>
                      <a:pt x="12881" y="5249"/>
                      <a:pt x="8586" y="2945"/>
                      <a:pt x="4431" y="396"/>
                    </a:cubicBezTo>
                    <a:cubicBezTo>
                      <a:pt x="3104" y="-407"/>
                      <a:pt x="1114" y="47"/>
                      <a:pt x="380" y="1443"/>
                    </a:cubicBezTo>
                    <a:cubicBezTo>
                      <a:pt x="-388" y="2875"/>
                      <a:pt x="31" y="4621"/>
                      <a:pt x="1428" y="5494"/>
                    </a:cubicBezTo>
                    <a:cubicBezTo>
                      <a:pt x="16408" y="14643"/>
                      <a:pt x="32994" y="21172"/>
                      <a:pt x="50174" y="24629"/>
                    </a:cubicBezTo>
                    <a:cubicBezTo>
                      <a:pt x="55133" y="25642"/>
                      <a:pt x="60161" y="26375"/>
                      <a:pt x="65224" y="26899"/>
                    </a:cubicBezTo>
                    <a:cubicBezTo>
                      <a:pt x="66760" y="27074"/>
                      <a:pt x="68262" y="25432"/>
                      <a:pt x="68192" y="23931"/>
                    </a:cubicBezTo>
                    <a:cubicBezTo>
                      <a:pt x="68157" y="22220"/>
                      <a:pt x="66935" y="21172"/>
                      <a:pt x="65259" y="20998"/>
                    </a:cubicBezTo>
                    <a:lnTo>
                      <a:pt x="65259" y="20998"/>
                    </a:lnTo>
                    <a:close/>
                  </a:path>
                </a:pathLst>
              </a:custGeom>
              <a:solidFill>
                <a:srgbClr val="3A19A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Google Shape;1890;p25">
            <a:extLst>
              <a:ext uri="{FF2B5EF4-FFF2-40B4-BE49-F238E27FC236}">
                <a16:creationId xmlns:a16="http://schemas.microsoft.com/office/drawing/2014/main" id="{D903D4CE-A175-2F90-9E18-2F95D8346B15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2/26</a:t>
            </a:r>
          </a:p>
        </p:txBody>
      </p:sp>
      <p:sp>
        <p:nvSpPr>
          <p:cNvPr id="7" name="Google Shape;1893;p25">
            <a:extLst>
              <a:ext uri="{FF2B5EF4-FFF2-40B4-BE49-F238E27FC236}">
                <a16:creationId xmlns:a16="http://schemas.microsoft.com/office/drawing/2014/main" id="{0864B5C6-C4BF-35C3-8E31-F63031FE41E1}"/>
              </a:ext>
            </a:extLst>
          </p:cNvPr>
          <p:cNvSpPr txBox="1">
            <a:spLocks/>
          </p:cNvSpPr>
          <p:nvPr/>
        </p:nvSpPr>
        <p:spPr>
          <a:xfrm>
            <a:off x="4490450" y="3601861"/>
            <a:ext cx="7347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ub"/>
              <a:buNone/>
              <a:defRPr sz="2200" b="1" i="0" u="none" strike="noStrike" cap="none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2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r>
              <a:rPr lang="pt-PT" dirty="0"/>
              <a:t>6.</a:t>
            </a:r>
          </a:p>
        </p:txBody>
      </p:sp>
      <p:sp>
        <p:nvSpPr>
          <p:cNvPr id="8" name="Google Shape;1894;p25">
            <a:extLst>
              <a:ext uri="{FF2B5EF4-FFF2-40B4-BE49-F238E27FC236}">
                <a16:creationId xmlns:a16="http://schemas.microsoft.com/office/drawing/2014/main" id="{EFB5629E-201A-AFBF-825E-FC66D766EB49}"/>
              </a:ext>
            </a:extLst>
          </p:cNvPr>
          <p:cNvSpPr txBox="1">
            <a:spLocks/>
          </p:cNvSpPr>
          <p:nvPr/>
        </p:nvSpPr>
        <p:spPr>
          <a:xfrm>
            <a:off x="5537627" y="3568373"/>
            <a:ext cx="2946310" cy="5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dirty="0"/>
              <a:t>Conclusão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EC3A0-EDDB-AC4A-0E49-3564FEB12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E853A-F6A0-5AE8-11C4-2305D48A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1ª Fase de Modelagem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C4BA15-7D9C-4E1E-A537-DE130EC18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6" y="1624210"/>
            <a:ext cx="2469654" cy="506871"/>
          </a:xfrm>
        </p:spPr>
        <p:txBody>
          <a:bodyPr/>
          <a:lstStyle/>
          <a:p>
            <a:pPr marL="152400" indent="0"/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univariado</a:t>
            </a:r>
            <a:r>
              <a:rPr lang="pt-PT" dirty="0"/>
              <a:t> e de mercado demonstraram resultados competitivos, enquanto o </a:t>
            </a:r>
            <a:r>
              <a:rPr lang="pt-PT" dirty="0" err="1"/>
              <a:t>dataset</a:t>
            </a:r>
            <a:r>
              <a:rPr lang="pt-PT" dirty="0"/>
              <a:t> técnico deteriorou significativamente os resultados.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51DD0786-BC82-3A61-42E4-9019C7A67BF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118150"/>
            <a:ext cx="2469655" cy="445200"/>
          </a:xfrm>
        </p:spPr>
        <p:txBody>
          <a:bodyPr/>
          <a:lstStyle/>
          <a:p>
            <a:r>
              <a:rPr lang="pt-PT" sz="1400" b="1" dirty="0"/>
              <a:t>Variáveis</a:t>
            </a:r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BCE3B4E6-1193-150E-D57B-5A31AC996AC6}"/>
              </a:ext>
            </a:extLst>
          </p:cNvPr>
          <p:cNvSpPr txBox="1">
            <a:spLocks/>
          </p:cNvSpPr>
          <p:nvPr/>
        </p:nvSpPr>
        <p:spPr>
          <a:xfrm>
            <a:off x="3355320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Modelos</a:t>
            </a:r>
            <a:endParaRPr lang="pt-PT" b="1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3C716F2F-55DB-15FE-7721-98FC08007174}"/>
              </a:ext>
            </a:extLst>
          </p:cNvPr>
          <p:cNvSpPr txBox="1">
            <a:spLocks/>
          </p:cNvSpPr>
          <p:nvPr/>
        </p:nvSpPr>
        <p:spPr>
          <a:xfrm>
            <a:off x="3355321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dirty="0"/>
              <a:t>GRU demonstrou no geral melhores resultados, mas LSTM funcionou melhor no </a:t>
            </a:r>
            <a:r>
              <a:rPr lang="pt-PT" dirty="0" err="1"/>
              <a:t>dataset</a:t>
            </a:r>
            <a:r>
              <a:rPr lang="pt-PT" dirty="0"/>
              <a:t> </a:t>
            </a:r>
            <a:r>
              <a:rPr lang="pt-PT" dirty="0" err="1"/>
              <a:t>univariado</a:t>
            </a:r>
            <a:r>
              <a:rPr lang="pt-PT" dirty="0"/>
              <a:t>. </a:t>
            </a:r>
          </a:p>
        </p:txBody>
      </p:sp>
      <p:sp>
        <p:nvSpPr>
          <p:cNvPr id="14" name="Subtítulo 5">
            <a:extLst>
              <a:ext uri="{FF2B5EF4-FFF2-40B4-BE49-F238E27FC236}">
                <a16:creationId xmlns:a16="http://schemas.microsoft.com/office/drawing/2014/main" id="{648F3D39-5620-5561-0EC4-9451F07989AC}"/>
              </a:ext>
            </a:extLst>
          </p:cNvPr>
          <p:cNvSpPr txBox="1">
            <a:spLocks/>
          </p:cNvSpPr>
          <p:nvPr/>
        </p:nvSpPr>
        <p:spPr>
          <a:xfrm>
            <a:off x="5824975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Arquiteturas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B8376E14-E61A-C1C3-61B3-51FA2DBDFCFD}"/>
              </a:ext>
            </a:extLst>
          </p:cNvPr>
          <p:cNvSpPr txBox="1">
            <a:spLocks/>
          </p:cNvSpPr>
          <p:nvPr/>
        </p:nvSpPr>
        <p:spPr>
          <a:xfrm>
            <a:off x="5824976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/>
            <a:r>
              <a:rPr lang="pt-PT" dirty="0"/>
              <a:t>Arquiteturas menos profundas consistentemente demonstraram melhor resultados, nos três </a:t>
            </a:r>
            <a:r>
              <a:rPr lang="pt-PT" dirty="0" err="1"/>
              <a:t>datasets</a:t>
            </a:r>
            <a:r>
              <a:rPr lang="pt-PT" dirty="0"/>
              <a:t> e nos dois modelos.</a:t>
            </a: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48AC2539-5D90-DB42-C28F-E47E5EC6302F}"/>
              </a:ext>
            </a:extLst>
          </p:cNvPr>
          <p:cNvSpPr/>
          <p:nvPr/>
        </p:nvSpPr>
        <p:spPr>
          <a:xfrm>
            <a:off x="4033225" y="3224217"/>
            <a:ext cx="1077550" cy="246278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/>
            <a:r>
              <a:rPr lang="pt-PT" sz="1200" b="1" dirty="0">
                <a:solidFill>
                  <a:schemeClr val="bg2"/>
                </a:solidFill>
              </a:rPr>
              <a:t>Mercado</a:t>
            </a:r>
            <a:endParaRPr lang="pt-PT" sz="1200" dirty="0">
              <a:solidFill>
                <a:schemeClr val="bg1"/>
              </a:solidFill>
              <a:latin typeface="DM Sans" pitchFamily="2" charset="77"/>
              <a:cs typeface="Krub" pitchFamily="2" charset="-34"/>
            </a:endParaRPr>
          </a:p>
        </p:txBody>
      </p:sp>
      <p:sp>
        <p:nvSpPr>
          <p:cNvPr id="8" name="Retângulo Arredondado 7">
            <a:extLst>
              <a:ext uri="{FF2B5EF4-FFF2-40B4-BE49-F238E27FC236}">
                <a16:creationId xmlns:a16="http://schemas.microsoft.com/office/drawing/2014/main" id="{097EA738-902F-D004-B37B-292227F2404B}"/>
              </a:ext>
            </a:extLst>
          </p:cNvPr>
          <p:cNvSpPr/>
          <p:nvPr/>
        </p:nvSpPr>
        <p:spPr>
          <a:xfrm>
            <a:off x="4033225" y="3707782"/>
            <a:ext cx="1077550" cy="246278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/>
            <a:r>
              <a:rPr lang="pt-PT" sz="1200" b="1" dirty="0">
                <a:solidFill>
                  <a:schemeClr val="bg2"/>
                </a:solidFill>
              </a:rPr>
              <a:t>   GRU</a:t>
            </a:r>
            <a:endParaRPr lang="pt-PT" sz="1200" dirty="0">
              <a:solidFill>
                <a:schemeClr val="bg1"/>
              </a:solidFill>
              <a:latin typeface="DM Sans" pitchFamily="2" charset="77"/>
              <a:cs typeface="Krub" pitchFamily="2" charset="-34"/>
            </a:endParaRPr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07657455-0FA8-F9E5-261C-D20E4B6C9418}"/>
              </a:ext>
            </a:extLst>
          </p:cNvPr>
          <p:cNvSpPr/>
          <p:nvPr/>
        </p:nvSpPr>
        <p:spPr>
          <a:xfrm>
            <a:off x="4033225" y="4191347"/>
            <a:ext cx="1077550" cy="246278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2400" indent="0"/>
            <a:r>
              <a:rPr lang="pt-PT" sz="1200" b="1" dirty="0">
                <a:solidFill>
                  <a:schemeClr val="bg2"/>
                </a:solidFill>
              </a:rPr>
              <a:t>    3x8</a:t>
            </a:r>
            <a:endParaRPr lang="pt-PT" sz="1200" dirty="0">
              <a:solidFill>
                <a:schemeClr val="bg1"/>
              </a:solidFill>
              <a:latin typeface="DM Sans" pitchFamily="2" charset="77"/>
              <a:cs typeface="Krub" pitchFamily="2" charset="-34"/>
            </a:endParaRP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CEF8437D-69E0-29FA-BACA-222E981B9A41}"/>
              </a:ext>
            </a:extLst>
          </p:cNvPr>
          <p:cNvSpPr/>
          <p:nvPr/>
        </p:nvSpPr>
        <p:spPr>
          <a:xfrm rot="5400000">
            <a:off x="4503851" y="3554734"/>
            <a:ext cx="136296" cy="688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 para a Direita 16">
            <a:extLst>
              <a:ext uri="{FF2B5EF4-FFF2-40B4-BE49-F238E27FC236}">
                <a16:creationId xmlns:a16="http://schemas.microsoft.com/office/drawing/2014/main" id="{5D71A53D-8C57-B90C-2DD1-3754F803083B}"/>
              </a:ext>
            </a:extLst>
          </p:cNvPr>
          <p:cNvSpPr/>
          <p:nvPr/>
        </p:nvSpPr>
        <p:spPr>
          <a:xfrm rot="5400000">
            <a:off x="4503850" y="4038299"/>
            <a:ext cx="136296" cy="688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9F46F9FA-47C1-50AC-18B2-3EA46FC68906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20/26</a:t>
            </a:r>
          </a:p>
        </p:txBody>
      </p:sp>
    </p:spTree>
    <p:extLst>
      <p:ext uri="{BB962C8B-B14F-4D97-AF65-F5344CB8AC3E}">
        <p14:creationId xmlns:p14="http://schemas.microsoft.com/office/powerpoint/2010/main" val="1190527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BA7F2-8790-60BF-655F-FF04FFB29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4A7E4-43EA-F901-3D22-D8EEC3EC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2ª Fase de Modelagem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870E0B-282C-8A70-F865-85D43C812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6" y="1624210"/>
            <a:ext cx="2469654" cy="506871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Técnicas para Lidar com </a:t>
            </a:r>
            <a:r>
              <a:rPr lang="pt-PT" dirty="0" err="1"/>
              <a:t>Outliers</a:t>
            </a:r>
            <a:r>
              <a:rPr lang="pt-PT" dirty="0"/>
              <a:t>: Nenhum.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Técnica de </a:t>
            </a:r>
            <a:r>
              <a:rPr lang="pt-PT" dirty="0" err="1"/>
              <a:t>Smoothing</a:t>
            </a:r>
            <a:r>
              <a:rPr lang="pt-PT" dirty="0"/>
              <a:t>: Nenhum.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Fórmula de Normalização: </a:t>
            </a:r>
            <a:r>
              <a:rPr lang="pt-PT" dirty="0" err="1"/>
              <a:t>MinMax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Tamanho de Janela: 30.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846506A7-7022-4C67-1547-2A3E1D38972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118150"/>
            <a:ext cx="2469655" cy="445200"/>
          </a:xfrm>
        </p:spPr>
        <p:txBody>
          <a:bodyPr/>
          <a:lstStyle/>
          <a:p>
            <a:r>
              <a:rPr lang="pt-PT" sz="1400" b="1" dirty="0" err="1"/>
              <a:t>PreProcessamento</a:t>
            </a:r>
            <a:endParaRPr lang="pt-PT" sz="1400" b="1" dirty="0"/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228794D9-CE5D-555B-2AD1-1664374FB06A}"/>
              </a:ext>
            </a:extLst>
          </p:cNvPr>
          <p:cNvSpPr txBox="1">
            <a:spLocks/>
          </p:cNvSpPr>
          <p:nvPr/>
        </p:nvSpPr>
        <p:spPr>
          <a:xfrm>
            <a:off x="3355320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Hiperparâmetros</a:t>
            </a:r>
            <a:endParaRPr lang="pt-PT" b="1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01BE82DA-BE76-70A3-DC11-234157468422}"/>
              </a:ext>
            </a:extLst>
          </p:cNvPr>
          <p:cNvSpPr txBox="1">
            <a:spLocks/>
          </p:cNvSpPr>
          <p:nvPr/>
        </p:nvSpPr>
        <p:spPr>
          <a:xfrm>
            <a:off x="3355321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Tamanho de </a:t>
            </a:r>
            <a:r>
              <a:rPr lang="pt-PT" dirty="0" err="1"/>
              <a:t>Batch</a:t>
            </a:r>
            <a:r>
              <a:rPr lang="pt-PT" dirty="0"/>
              <a:t>: 1.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Learning</a:t>
            </a:r>
            <a:r>
              <a:rPr lang="pt-PT" dirty="0"/>
              <a:t> Rate: 0.001.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Optimizer</a:t>
            </a:r>
            <a:r>
              <a:rPr lang="pt-PT" dirty="0"/>
              <a:t>: Adam.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Função de Ativação: </a:t>
            </a:r>
            <a:r>
              <a:rPr lang="pt-PT" dirty="0" err="1"/>
              <a:t>ReLU</a:t>
            </a:r>
            <a:r>
              <a:rPr lang="pt-PT" dirty="0"/>
              <a:t>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Função de Perda: MAPE.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52400" indent="0"/>
            <a:endParaRPr lang="pt-PT" dirty="0"/>
          </a:p>
        </p:txBody>
      </p:sp>
      <p:sp>
        <p:nvSpPr>
          <p:cNvPr id="14" name="Subtítulo 5">
            <a:extLst>
              <a:ext uri="{FF2B5EF4-FFF2-40B4-BE49-F238E27FC236}">
                <a16:creationId xmlns:a16="http://schemas.microsoft.com/office/drawing/2014/main" id="{FF6B957F-5270-91BC-8465-D241C6992AB4}"/>
              </a:ext>
            </a:extLst>
          </p:cNvPr>
          <p:cNvSpPr txBox="1">
            <a:spLocks/>
          </p:cNvSpPr>
          <p:nvPr/>
        </p:nvSpPr>
        <p:spPr>
          <a:xfrm>
            <a:off x="5824975" y="1118150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sz="1400" b="1" dirty="0"/>
              <a:t>Regularização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2FCA63AB-31BB-9AA7-EC87-DC662A90C558}"/>
              </a:ext>
            </a:extLst>
          </p:cNvPr>
          <p:cNvSpPr txBox="1">
            <a:spLocks/>
          </p:cNvSpPr>
          <p:nvPr/>
        </p:nvSpPr>
        <p:spPr>
          <a:xfrm>
            <a:off x="5824976" y="1624210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Nenhum.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50171733-B448-F044-FECA-40A9679B1150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21/26</a:t>
            </a:r>
          </a:p>
        </p:txBody>
      </p:sp>
    </p:spTree>
    <p:extLst>
      <p:ext uri="{BB962C8B-B14F-4D97-AF65-F5344CB8AC3E}">
        <p14:creationId xmlns:p14="http://schemas.microsoft.com/office/powerpoint/2010/main" val="2918490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7BA59-C2C5-2383-E0FC-BE8368A97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B4E20-53E3-63C6-2296-EAB78522D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3ª Fase de Modelagem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30EC31-2EA2-08F8-B5E9-EC6DF2E57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72" y="1158470"/>
            <a:ext cx="1298681" cy="509418"/>
          </a:xfrm>
        </p:spPr>
        <p:txBody>
          <a:bodyPr/>
          <a:lstStyle/>
          <a:p>
            <a:pPr marL="152400" indent="0" algn="ctr"/>
            <a:r>
              <a:rPr lang="pt-PT" dirty="0"/>
              <a:t>MAPE: 10.8% </a:t>
            </a:r>
          </a:p>
          <a:p>
            <a:pPr marL="152400" indent="0" algn="ctr"/>
            <a:r>
              <a:rPr lang="pt-PT" dirty="0"/>
              <a:t>R²: -4.25</a:t>
            </a:r>
          </a:p>
        </p:txBody>
      </p:sp>
      <p:pic>
        <p:nvPicPr>
          <p:cNvPr id="8" name="Imagem 7" descr="Uma imagem com captura de ecrã, texto, Saturação de cores, quadrado&#10;&#10;Os conteúdos gerados por IA podem estar incorretos.">
            <a:extLst>
              <a:ext uri="{FF2B5EF4-FFF2-40B4-BE49-F238E27FC236}">
                <a16:creationId xmlns:a16="http://schemas.microsoft.com/office/drawing/2014/main" id="{862350AD-4F18-70DF-0FB4-5C9719C0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04" y="1775505"/>
            <a:ext cx="3330498" cy="28883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E6F7960-A4EF-F490-6A36-3307CD17EE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66"/>
          <a:stretch>
            <a:fillRect/>
          </a:stretch>
        </p:blipFill>
        <p:spPr bwMode="auto">
          <a:xfrm>
            <a:off x="4453054" y="1775505"/>
            <a:ext cx="3888032" cy="28851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ubtítulo 2">
            <a:extLst>
              <a:ext uri="{FF2B5EF4-FFF2-40B4-BE49-F238E27FC236}">
                <a16:creationId xmlns:a16="http://schemas.microsoft.com/office/drawing/2014/main" id="{09AF865E-C202-E9CE-D61D-8E7BF13C52DD}"/>
              </a:ext>
            </a:extLst>
          </p:cNvPr>
          <p:cNvSpPr txBox="1">
            <a:spLocks/>
          </p:cNvSpPr>
          <p:nvPr/>
        </p:nvSpPr>
        <p:spPr>
          <a:xfrm>
            <a:off x="4134012" y="1186511"/>
            <a:ext cx="1774111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/>
              <a:t>11.7% apresentam “bons” resultados</a:t>
            </a:r>
          </a:p>
          <a:p>
            <a:pPr marL="323850" indent="-171450" algn="ctr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B1E83E1F-4DE2-6392-18C4-DA6400DF5575}"/>
              </a:ext>
            </a:extLst>
          </p:cNvPr>
          <p:cNvSpPr txBox="1">
            <a:spLocks/>
          </p:cNvSpPr>
          <p:nvPr/>
        </p:nvSpPr>
        <p:spPr>
          <a:xfrm>
            <a:off x="6175247" y="1161422"/>
            <a:ext cx="1618240" cy="54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/>
              <a:t>Destaque do setor financeiro</a:t>
            </a:r>
          </a:p>
          <a:p>
            <a:pPr marL="323850" indent="-171450" algn="ctr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Seta para a Direita 3">
            <a:extLst>
              <a:ext uri="{FF2B5EF4-FFF2-40B4-BE49-F238E27FC236}">
                <a16:creationId xmlns:a16="http://schemas.microsoft.com/office/drawing/2014/main" id="{77CBE0E3-621C-6DB1-CCCB-35A8FD32FC9A}"/>
              </a:ext>
            </a:extLst>
          </p:cNvPr>
          <p:cNvSpPr/>
          <p:nvPr/>
        </p:nvSpPr>
        <p:spPr>
          <a:xfrm>
            <a:off x="3839339" y="1379022"/>
            <a:ext cx="355575" cy="1346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Google Shape;1890;p25">
            <a:extLst>
              <a:ext uri="{FF2B5EF4-FFF2-40B4-BE49-F238E27FC236}">
                <a16:creationId xmlns:a16="http://schemas.microsoft.com/office/drawing/2014/main" id="{F27290A7-1F71-ECE3-A021-09D0443E4E10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22/26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EB2B3F9C-052E-D25F-9DD0-51D0A231D527}"/>
              </a:ext>
            </a:extLst>
          </p:cNvPr>
          <p:cNvSpPr txBox="1">
            <a:spLocks/>
          </p:cNvSpPr>
          <p:nvPr/>
        </p:nvSpPr>
        <p:spPr>
          <a:xfrm>
            <a:off x="2380455" y="1163117"/>
            <a:ext cx="1298681" cy="50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 err="1"/>
              <a:t>Acc</a:t>
            </a:r>
            <a:r>
              <a:rPr lang="pt-PT" dirty="0"/>
              <a:t>: 51.1%</a:t>
            </a:r>
          </a:p>
          <a:p>
            <a:pPr marL="152400" indent="0" algn="ctr"/>
            <a:r>
              <a:rPr lang="pt-PT" dirty="0" err="1"/>
              <a:t>Prec</a:t>
            </a:r>
            <a:r>
              <a:rPr lang="pt-PT" dirty="0"/>
              <a:t>: 66.9%</a:t>
            </a:r>
          </a:p>
        </p:txBody>
      </p:sp>
      <p:sp>
        <p:nvSpPr>
          <p:cNvPr id="10" name="Seta para a Direita 9">
            <a:extLst>
              <a:ext uri="{FF2B5EF4-FFF2-40B4-BE49-F238E27FC236}">
                <a16:creationId xmlns:a16="http://schemas.microsoft.com/office/drawing/2014/main" id="{8816F56C-3F9A-E4ED-F28F-4F02229C08F2}"/>
              </a:ext>
            </a:extLst>
          </p:cNvPr>
          <p:cNvSpPr/>
          <p:nvPr/>
        </p:nvSpPr>
        <p:spPr>
          <a:xfrm>
            <a:off x="5941476" y="1364678"/>
            <a:ext cx="355575" cy="1346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3131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>
          <a:extLst>
            <a:ext uri="{FF2B5EF4-FFF2-40B4-BE49-F238E27FC236}">
              <a16:creationId xmlns:a16="http://schemas.microsoft.com/office/drawing/2014/main" id="{A318A842-029E-3E06-0F80-41722FF56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7">
            <a:extLst>
              <a:ext uri="{FF2B5EF4-FFF2-40B4-BE49-F238E27FC236}">
                <a16:creationId xmlns:a16="http://schemas.microsoft.com/office/drawing/2014/main" id="{70F04ECF-CE4A-B6CE-F0D8-F586C8B0BB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199" y="3683550"/>
            <a:ext cx="6042832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 err="1"/>
              <a:t>Conclusão</a:t>
            </a:r>
            <a:endParaRPr sz="3800" dirty="0"/>
          </a:p>
        </p:txBody>
      </p:sp>
      <p:sp>
        <p:nvSpPr>
          <p:cNvPr id="1953" name="Google Shape;1953;p27">
            <a:extLst>
              <a:ext uri="{FF2B5EF4-FFF2-40B4-BE49-F238E27FC236}">
                <a16:creationId xmlns:a16="http://schemas.microsoft.com/office/drawing/2014/main" id="{DA8D5991-84F0-ADC5-69A2-9FAA0C3CB9A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61199" y="3622275"/>
            <a:ext cx="1418999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6.</a:t>
            </a:r>
            <a:endParaRPr sz="4400" dirty="0"/>
          </a:p>
        </p:txBody>
      </p:sp>
      <p:grpSp>
        <p:nvGrpSpPr>
          <p:cNvPr id="1955" name="Google Shape;1955;p27">
            <a:extLst>
              <a:ext uri="{FF2B5EF4-FFF2-40B4-BE49-F238E27FC236}">
                <a16:creationId xmlns:a16="http://schemas.microsoft.com/office/drawing/2014/main" id="{7ACF3C84-6712-30AC-227A-9DAE36ECFBDA}"/>
              </a:ext>
            </a:extLst>
          </p:cNvPr>
          <p:cNvGrpSpPr/>
          <p:nvPr/>
        </p:nvGrpSpPr>
        <p:grpSpPr>
          <a:xfrm>
            <a:off x="853769" y="2089839"/>
            <a:ext cx="59100" cy="547725"/>
            <a:chOff x="1263425" y="3094400"/>
            <a:chExt cx="59100" cy="547725"/>
          </a:xfrm>
        </p:grpSpPr>
        <p:sp>
          <p:nvSpPr>
            <p:cNvPr id="1956" name="Google Shape;1956;p27">
              <a:extLst>
                <a:ext uri="{FF2B5EF4-FFF2-40B4-BE49-F238E27FC236}">
                  <a16:creationId xmlns:a16="http://schemas.microsoft.com/office/drawing/2014/main" id="{77B95339-4432-58A8-14F7-BF55622E042A}"/>
                </a:ext>
              </a:extLst>
            </p:cNvPr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7" name="Google Shape;1957;p27">
              <a:extLst>
                <a:ext uri="{FF2B5EF4-FFF2-40B4-BE49-F238E27FC236}">
                  <a16:creationId xmlns:a16="http://schemas.microsoft.com/office/drawing/2014/main" id="{AEB1D63A-073D-E70E-F557-B939F5526F90}"/>
                </a:ext>
              </a:extLst>
            </p:cNvPr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8" name="Google Shape;1958;p27">
              <a:extLst>
                <a:ext uri="{FF2B5EF4-FFF2-40B4-BE49-F238E27FC236}">
                  <a16:creationId xmlns:a16="http://schemas.microsoft.com/office/drawing/2014/main" id="{2E084416-86BD-54E1-A76A-EEF522E07B8C}"/>
                </a:ext>
              </a:extLst>
            </p:cNvPr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9" name="Google Shape;1959;p27">
              <a:extLst>
                <a:ext uri="{FF2B5EF4-FFF2-40B4-BE49-F238E27FC236}">
                  <a16:creationId xmlns:a16="http://schemas.microsoft.com/office/drawing/2014/main" id="{78C29A7B-8367-CBFA-4C8B-F5CBFDE3A13D}"/>
                </a:ext>
              </a:extLst>
            </p:cNvPr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6" name="Marcador de Posição da Imagem 5">
            <a:extLst>
              <a:ext uri="{FF2B5EF4-FFF2-40B4-BE49-F238E27FC236}">
                <a16:creationId xmlns:a16="http://schemas.microsoft.com/office/drawing/2014/main" id="{F28B544F-1D0E-2E07-06D8-39398F6B65A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1885" b="21885"/>
          <a:stretch/>
        </p:blipFill>
        <p:spPr/>
      </p:pic>
      <p:sp>
        <p:nvSpPr>
          <p:cNvPr id="2" name="Google Shape;1890;p25">
            <a:extLst>
              <a:ext uri="{FF2B5EF4-FFF2-40B4-BE49-F238E27FC236}">
                <a16:creationId xmlns:a16="http://schemas.microsoft.com/office/drawing/2014/main" id="{61C8661F-45B6-F310-6A31-9F101686F406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23/26</a:t>
            </a:r>
          </a:p>
        </p:txBody>
      </p:sp>
    </p:spTree>
    <p:extLst>
      <p:ext uri="{BB962C8B-B14F-4D97-AF65-F5344CB8AC3E}">
        <p14:creationId xmlns:p14="http://schemas.microsoft.com/office/powerpoint/2010/main" val="3799301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1078A-836A-B194-F1E3-5C71C928C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EE7E2-A838-9E7C-3C8F-F0FA51F3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Resumo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74A032-217D-79EA-95DD-46324BDDF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6" y="1116532"/>
            <a:ext cx="7408964" cy="3407342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Modelo ideal é um GRU 3x8 com variáveis de mercado, Adam (</a:t>
            </a:r>
            <a:r>
              <a:rPr lang="pt-PT" dirty="0" err="1"/>
              <a:t>lr</a:t>
            </a:r>
            <a:r>
              <a:rPr lang="pt-PT" dirty="0"/>
              <a:t>=0.001), </a:t>
            </a:r>
            <a:r>
              <a:rPr lang="pt-PT" dirty="0" err="1"/>
              <a:t>batch</a:t>
            </a:r>
            <a:r>
              <a:rPr lang="pt-PT" dirty="0"/>
              <a:t> único, </a:t>
            </a:r>
            <a:r>
              <a:rPr lang="pt-PT" dirty="0" err="1"/>
              <a:t>ReLU</a:t>
            </a:r>
            <a:r>
              <a:rPr lang="pt-PT" dirty="0"/>
              <a:t> e MAPE.</a:t>
            </a:r>
          </a:p>
          <a:p>
            <a:pPr marL="152400" indent="0"/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Datasets</a:t>
            </a:r>
            <a:r>
              <a:rPr lang="pt-PT" dirty="0"/>
              <a:t> mais simples (</a:t>
            </a:r>
            <a:r>
              <a:rPr lang="pt-PT" dirty="0" err="1"/>
              <a:t>univariado</a:t>
            </a:r>
            <a:r>
              <a:rPr lang="pt-PT" dirty="0"/>
              <a:t> e de mercado) apresentaram os melhores resultados.</a:t>
            </a:r>
          </a:p>
          <a:p>
            <a:pPr marL="152400" indent="0"/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GRU demonstrou melhores resultados no geral.</a:t>
            </a:r>
          </a:p>
          <a:p>
            <a:pPr marL="152400" indent="0"/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Arquiteturas rasas superaram redes mais profundas.</a:t>
            </a:r>
          </a:p>
          <a:p>
            <a:pPr marL="152400" indent="0"/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11.7% das ações apresentaram “bom” desempenho.</a:t>
            </a:r>
          </a:p>
          <a:p>
            <a:pPr marL="152400" indent="0"/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Modelo demonstrou preferência por preços baixos, volatilidade reduzida, métricas </a:t>
            </a:r>
            <a:r>
              <a:rPr lang="pt-PT" dirty="0" err="1"/>
              <a:t>risk-adjusted</a:t>
            </a:r>
            <a:r>
              <a:rPr lang="pt-PT" dirty="0"/>
              <a:t> superiores e pelo setor financeiro.</a:t>
            </a:r>
          </a:p>
        </p:txBody>
      </p: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7B18570B-59EA-6B30-19C5-2E92E5EB49D5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24/26</a:t>
            </a:r>
          </a:p>
        </p:txBody>
      </p:sp>
    </p:spTree>
    <p:extLst>
      <p:ext uri="{BB962C8B-B14F-4D97-AF65-F5344CB8AC3E}">
        <p14:creationId xmlns:p14="http://schemas.microsoft.com/office/powerpoint/2010/main" val="1854876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29EDB-A331-B108-6AA0-A501762F0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B2101-0C3A-BFB8-AB55-6411121E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Trabalho Futuro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AC4586-C35B-7079-FDF2-B5AC30E6A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6" y="1116532"/>
            <a:ext cx="7408964" cy="3407342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Incluir décadas de dados para avaliar arquiteturas mais profundas e complexas.</a:t>
            </a:r>
          </a:p>
          <a:p>
            <a:pPr marL="152400" indent="0"/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Explorar estratégias adaptativas que ajustem a complexidade do modelo com base em características individuais de cada ação.</a:t>
            </a:r>
          </a:p>
          <a:p>
            <a:pPr marL="152400" indent="0"/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Incluir outro tipo de variáveis como indicadores de sentimento e técnicas de </a:t>
            </a:r>
            <a:r>
              <a:rPr lang="pt-PT" dirty="0" err="1"/>
              <a:t>feature</a:t>
            </a:r>
            <a:r>
              <a:rPr lang="pt-PT" dirty="0"/>
              <a:t> </a:t>
            </a:r>
            <a:r>
              <a:rPr lang="pt-PT" dirty="0" err="1"/>
              <a:t>selection</a:t>
            </a:r>
            <a:r>
              <a:rPr lang="pt-PT" dirty="0"/>
              <a:t> e redução de dimensionalidade.</a:t>
            </a:r>
          </a:p>
          <a:p>
            <a:pPr marL="152400" indent="0"/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Aumentar o número de execuções de </a:t>
            </a:r>
            <a:r>
              <a:rPr lang="pt-PT" dirty="0" err="1"/>
              <a:t>optimização</a:t>
            </a:r>
            <a:r>
              <a:rPr lang="pt-PT" dirty="0"/>
              <a:t> para maior confiabilidade dos resultados.</a:t>
            </a:r>
          </a:p>
          <a:p>
            <a:pPr marL="152400" indent="0"/>
            <a:endParaRPr lang="pt-P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Usar o modelo GRU </a:t>
            </a:r>
            <a:r>
              <a:rPr lang="pt-PT" dirty="0" err="1"/>
              <a:t>optimizado</a:t>
            </a:r>
            <a:r>
              <a:rPr lang="pt-PT" dirty="0"/>
              <a:t> como </a:t>
            </a:r>
            <a:r>
              <a:rPr lang="pt-PT" dirty="0" err="1"/>
              <a:t>baseline</a:t>
            </a:r>
            <a:r>
              <a:rPr lang="pt-PT" dirty="0"/>
              <a:t> para modelos híbridos e alternativos.</a:t>
            </a:r>
          </a:p>
        </p:txBody>
      </p: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0DD6BB0C-81AF-CE55-87F7-D25EAD286007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25/26</a:t>
            </a:r>
          </a:p>
        </p:txBody>
      </p:sp>
    </p:spTree>
    <p:extLst>
      <p:ext uri="{BB962C8B-B14F-4D97-AF65-F5344CB8AC3E}">
        <p14:creationId xmlns:p14="http://schemas.microsoft.com/office/powerpoint/2010/main" val="1621656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772;p23">
            <a:extLst>
              <a:ext uri="{FF2B5EF4-FFF2-40B4-BE49-F238E27FC236}">
                <a16:creationId xmlns:a16="http://schemas.microsoft.com/office/drawing/2014/main" id="{F0403B93-7D47-54A2-C06B-F39278FBCC8A}"/>
              </a:ext>
            </a:extLst>
          </p:cNvPr>
          <p:cNvSpPr txBox="1">
            <a:spLocks/>
          </p:cNvSpPr>
          <p:nvPr/>
        </p:nvSpPr>
        <p:spPr>
          <a:xfrm>
            <a:off x="2718391" y="1701209"/>
            <a:ext cx="3707218" cy="78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rub"/>
              <a:buNone/>
              <a:defRPr sz="3000" b="1" i="0" u="none" strike="noStrike" cap="none"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r>
              <a:rPr lang="pt-PT" sz="6000" dirty="0"/>
              <a:t>Obrigado!</a:t>
            </a:r>
          </a:p>
        </p:txBody>
      </p:sp>
      <p:sp>
        <p:nvSpPr>
          <p:cNvPr id="9" name="Google Shape;1773;p23">
            <a:extLst>
              <a:ext uri="{FF2B5EF4-FFF2-40B4-BE49-F238E27FC236}">
                <a16:creationId xmlns:a16="http://schemas.microsoft.com/office/drawing/2014/main" id="{73439F8D-3BBA-D51E-1855-A3197EF87F04}"/>
              </a:ext>
            </a:extLst>
          </p:cNvPr>
          <p:cNvSpPr txBox="1">
            <a:spLocks/>
          </p:cNvSpPr>
          <p:nvPr/>
        </p:nvSpPr>
        <p:spPr>
          <a:xfrm>
            <a:off x="2177961" y="2389308"/>
            <a:ext cx="4788073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0" indent="0" algn="ctr"/>
            <a:r>
              <a:rPr lang="pt-PT" sz="1800" b="1" dirty="0"/>
              <a:t>“Redes Neuronais para </a:t>
            </a:r>
          </a:p>
          <a:p>
            <a:pPr marL="0" indent="0" algn="ctr"/>
            <a:r>
              <a:rPr lang="pt-PT" sz="1800" b="1" dirty="0"/>
              <a:t>Previsão de Preço de Ações” </a:t>
            </a:r>
          </a:p>
        </p:txBody>
      </p:sp>
      <p:sp>
        <p:nvSpPr>
          <p:cNvPr id="10" name="Google Shape;1773;p23">
            <a:extLst>
              <a:ext uri="{FF2B5EF4-FFF2-40B4-BE49-F238E27FC236}">
                <a16:creationId xmlns:a16="http://schemas.microsoft.com/office/drawing/2014/main" id="{42F64A24-7A5D-3A8F-49BE-A189FD4B9627}"/>
              </a:ext>
            </a:extLst>
          </p:cNvPr>
          <p:cNvSpPr txBox="1">
            <a:spLocks/>
          </p:cNvSpPr>
          <p:nvPr/>
        </p:nvSpPr>
        <p:spPr>
          <a:xfrm>
            <a:off x="2177961" y="2989313"/>
            <a:ext cx="4788073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0" indent="0" algn="ctr"/>
            <a:r>
              <a:rPr lang="pt-PT" dirty="0"/>
              <a:t>Trabalho realizado por Pedro Leite</a:t>
            </a:r>
          </a:p>
          <a:p>
            <a:pPr marL="0" indent="0" algn="ctr"/>
            <a:r>
              <a:rPr lang="pt-PT" dirty="0"/>
              <a:t>M:CC @ FCUP 2024/2025</a:t>
            </a:r>
          </a:p>
        </p:txBody>
      </p:sp>
    </p:spTree>
    <p:extLst>
      <p:ext uri="{BB962C8B-B14F-4D97-AF65-F5344CB8AC3E}">
        <p14:creationId xmlns:p14="http://schemas.microsoft.com/office/powerpoint/2010/main" val="182309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7"/>
          <p:cNvSpPr txBox="1">
            <a:spLocks noGrp="1"/>
          </p:cNvSpPr>
          <p:nvPr>
            <p:ph type="title"/>
          </p:nvPr>
        </p:nvSpPr>
        <p:spPr>
          <a:xfrm>
            <a:off x="2380200" y="3683550"/>
            <a:ext cx="5348238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 err="1"/>
              <a:t>Introdução</a:t>
            </a:r>
            <a:r>
              <a:rPr lang="en" sz="3800" dirty="0"/>
              <a:t> &amp; Teoria</a:t>
            </a:r>
            <a:endParaRPr sz="3800" dirty="0"/>
          </a:p>
        </p:txBody>
      </p:sp>
      <p:sp>
        <p:nvSpPr>
          <p:cNvPr id="1953" name="Google Shape;1953;p27"/>
          <p:cNvSpPr txBox="1">
            <a:spLocks noGrp="1"/>
          </p:cNvSpPr>
          <p:nvPr>
            <p:ph type="title" idx="2"/>
          </p:nvPr>
        </p:nvSpPr>
        <p:spPr>
          <a:xfrm>
            <a:off x="961200" y="362227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1-2.</a:t>
            </a:r>
            <a:endParaRPr sz="4400" dirty="0"/>
          </a:p>
        </p:txBody>
      </p:sp>
      <p:pic>
        <p:nvPicPr>
          <p:cNvPr id="1954" name="Google Shape;1954;p2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5760" b="38037"/>
          <a:stretch/>
        </p:blipFill>
        <p:spPr>
          <a:xfrm>
            <a:off x="1039975" y="618150"/>
            <a:ext cx="7036800" cy="2637900"/>
          </a:xfrm>
          <a:prstGeom prst="round1Rect">
            <a:avLst>
              <a:gd name="adj" fmla="val 20370"/>
            </a:avLst>
          </a:prstGeom>
          <a:noFill/>
        </p:spPr>
      </p:pic>
      <p:grpSp>
        <p:nvGrpSpPr>
          <p:cNvPr id="1955" name="Google Shape;1955;p27"/>
          <p:cNvGrpSpPr/>
          <p:nvPr/>
        </p:nvGrpSpPr>
        <p:grpSpPr>
          <a:xfrm>
            <a:off x="853769" y="2089839"/>
            <a:ext cx="59100" cy="547725"/>
            <a:chOff x="1263425" y="3094400"/>
            <a:chExt cx="59100" cy="547725"/>
          </a:xfrm>
        </p:grpSpPr>
        <p:sp>
          <p:nvSpPr>
            <p:cNvPr id="1956" name="Google Shape;1956;p27"/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7" name="Google Shape;1957;p27"/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8" name="Google Shape;1958;p27"/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9" name="Google Shape;1959;p27"/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" name="Google Shape;1890;p25">
            <a:extLst>
              <a:ext uri="{FF2B5EF4-FFF2-40B4-BE49-F238E27FC236}">
                <a16:creationId xmlns:a16="http://schemas.microsoft.com/office/drawing/2014/main" id="{056D1600-9054-1094-3F80-1F24FC78BEAB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3/26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CE9BE-0C42-E444-906F-1CDBFC2D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Mercado de Ações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426E22-E17E-422B-4F4F-6FB510F24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5" y="1624210"/>
            <a:ext cx="3387397" cy="216856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Permite às empresas obter capital a longo prazo, visibilidade e diversificação.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Garante uma alocação eficiente de capital através da descoberta de preços transparente.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Permite que indivíduos participem no crescimento económico, contribuindo para a criação de riqueza.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F1296498-E3C5-17B4-B736-220D4CE5BA0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118150"/>
            <a:ext cx="3387397" cy="445200"/>
          </a:xfrm>
        </p:spPr>
        <p:txBody>
          <a:bodyPr/>
          <a:lstStyle/>
          <a:p>
            <a:r>
              <a:rPr lang="pt-PT" b="1" dirty="0"/>
              <a:t>         Importância</a:t>
            </a:r>
          </a:p>
        </p:txBody>
      </p:sp>
      <p:sp>
        <p:nvSpPr>
          <p:cNvPr id="10" name="Subtítulo 5">
            <a:extLst>
              <a:ext uri="{FF2B5EF4-FFF2-40B4-BE49-F238E27FC236}">
                <a16:creationId xmlns:a16="http://schemas.microsoft.com/office/drawing/2014/main" id="{6D11362D-942F-E9A7-9088-8B27EC5757E2}"/>
              </a:ext>
            </a:extLst>
          </p:cNvPr>
          <p:cNvSpPr txBox="1">
            <a:spLocks/>
          </p:cNvSpPr>
          <p:nvPr/>
        </p:nvSpPr>
        <p:spPr>
          <a:xfrm>
            <a:off x="4870940" y="1118150"/>
            <a:ext cx="3387397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b="1" dirty="0"/>
              <a:t>        Desafios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126F6E63-178E-379A-EEF0-24B65C922364}"/>
              </a:ext>
            </a:extLst>
          </p:cNvPr>
          <p:cNvSpPr txBox="1">
            <a:spLocks/>
          </p:cNvSpPr>
          <p:nvPr/>
        </p:nvSpPr>
        <p:spPr>
          <a:xfrm>
            <a:off x="4879732" y="1624210"/>
            <a:ext cx="3387397" cy="255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Bolhas especulativas, riscos sistémicos e crises de liquidez ameaçam a estabilidade do mercado.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Segundo a </a:t>
            </a:r>
            <a:r>
              <a:rPr lang="pt-PT" dirty="0" err="1"/>
              <a:t>Efficient</a:t>
            </a:r>
            <a:r>
              <a:rPr lang="pt-PT" dirty="0"/>
              <a:t> </a:t>
            </a:r>
            <a:r>
              <a:rPr lang="pt-PT" dirty="0" err="1"/>
              <a:t>Market</a:t>
            </a:r>
            <a:r>
              <a:rPr lang="pt-PT" dirty="0"/>
              <a:t> </a:t>
            </a:r>
            <a:r>
              <a:rPr lang="pt-PT" dirty="0" err="1"/>
              <a:t>Hypothesis</a:t>
            </a:r>
            <a:r>
              <a:rPr lang="pt-PT" dirty="0"/>
              <a:t> (EMH), os preços refletem rapidamente toda a informação disponível.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Os dados contêm: dependência temporal, não estacionaridade e ruído elevado. </a:t>
            </a:r>
          </a:p>
          <a:p>
            <a:pPr marL="152400" indent="0"/>
            <a:endParaRPr lang="pt-PT" dirty="0"/>
          </a:p>
        </p:txBody>
      </p:sp>
      <p:grpSp>
        <p:nvGrpSpPr>
          <p:cNvPr id="12" name="Google Shape;7818;p57">
            <a:extLst>
              <a:ext uri="{FF2B5EF4-FFF2-40B4-BE49-F238E27FC236}">
                <a16:creationId xmlns:a16="http://schemas.microsoft.com/office/drawing/2014/main" id="{86289986-FBBC-CC24-52B4-F92BE1D53A73}"/>
              </a:ext>
            </a:extLst>
          </p:cNvPr>
          <p:cNvGrpSpPr/>
          <p:nvPr/>
        </p:nvGrpSpPr>
        <p:grpSpPr>
          <a:xfrm>
            <a:off x="1172549" y="1121951"/>
            <a:ext cx="367261" cy="364686"/>
            <a:chOff x="-64781025" y="3361050"/>
            <a:chExt cx="317425" cy="315200"/>
          </a:xfrm>
        </p:grpSpPr>
        <p:sp>
          <p:nvSpPr>
            <p:cNvPr id="13" name="Google Shape;7819;p57">
              <a:extLst>
                <a:ext uri="{FF2B5EF4-FFF2-40B4-BE49-F238E27FC236}">
                  <a16:creationId xmlns:a16="http://schemas.microsoft.com/office/drawing/2014/main" id="{AB5E08B7-F61C-76ED-1F38-B6FC788365F9}"/>
                </a:ext>
              </a:extLst>
            </p:cNvPr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20;p57">
              <a:extLst>
                <a:ext uri="{FF2B5EF4-FFF2-40B4-BE49-F238E27FC236}">
                  <a16:creationId xmlns:a16="http://schemas.microsoft.com/office/drawing/2014/main" id="{3F614304-F078-408F-1CD3-466FCBAA4BD1}"/>
                </a:ext>
              </a:extLst>
            </p:cNvPr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7821;p57">
              <a:extLst>
                <a:ext uri="{FF2B5EF4-FFF2-40B4-BE49-F238E27FC236}">
                  <a16:creationId xmlns:a16="http://schemas.microsoft.com/office/drawing/2014/main" id="{31C7AA10-E444-9A8E-B27B-982F1DED0000}"/>
                </a:ext>
              </a:extLst>
            </p:cNvPr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22;p57">
              <a:extLst>
                <a:ext uri="{FF2B5EF4-FFF2-40B4-BE49-F238E27FC236}">
                  <a16:creationId xmlns:a16="http://schemas.microsoft.com/office/drawing/2014/main" id="{A8613433-C382-9A67-D41E-28C5A873775F}"/>
                </a:ext>
              </a:extLst>
            </p:cNvPr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7358;p55">
            <a:extLst>
              <a:ext uri="{FF2B5EF4-FFF2-40B4-BE49-F238E27FC236}">
                <a16:creationId xmlns:a16="http://schemas.microsoft.com/office/drawing/2014/main" id="{F2075E24-2735-303A-A4C9-F1193ED36F6E}"/>
              </a:ext>
            </a:extLst>
          </p:cNvPr>
          <p:cNvGrpSpPr/>
          <p:nvPr/>
        </p:nvGrpSpPr>
        <p:grpSpPr>
          <a:xfrm>
            <a:off x="5094714" y="1171200"/>
            <a:ext cx="363316" cy="315437"/>
            <a:chOff x="6218300" y="4416175"/>
            <a:chExt cx="516000" cy="448000"/>
          </a:xfrm>
        </p:grpSpPr>
        <p:sp>
          <p:nvSpPr>
            <p:cNvPr id="18" name="Google Shape;7359;p55">
              <a:extLst>
                <a:ext uri="{FF2B5EF4-FFF2-40B4-BE49-F238E27FC236}">
                  <a16:creationId xmlns:a16="http://schemas.microsoft.com/office/drawing/2014/main" id="{6B0BCD01-A863-A900-05B6-783EB3190051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19" name="Google Shape;7360;p55">
              <a:extLst>
                <a:ext uri="{FF2B5EF4-FFF2-40B4-BE49-F238E27FC236}">
                  <a16:creationId xmlns:a16="http://schemas.microsoft.com/office/drawing/2014/main" id="{B5798A81-61C0-0AFC-9C19-7FC2980F32F6}"/>
                </a:ext>
              </a:extLst>
            </p:cNvPr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" name="Google Shape;7361;p55">
              <a:extLst>
                <a:ext uri="{FF2B5EF4-FFF2-40B4-BE49-F238E27FC236}">
                  <a16:creationId xmlns:a16="http://schemas.microsoft.com/office/drawing/2014/main" id="{2B5BB91E-CB8F-60BF-6C17-1EE75EC17B86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D8D143B4-6164-39B9-2225-5C8E8344447C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4/26</a:t>
            </a:r>
          </a:p>
        </p:txBody>
      </p:sp>
    </p:spTree>
    <p:extLst>
      <p:ext uri="{BB962C8B-B14F-4D97-AF65-F5344CB8AC3E}">
        <p14:creationId xmlns:p14="http://schemas.microsoft.com/office/powerpoint/2010/main" val="88113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DD650-FFD0-5F08-E778-9AEDF510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1A0B0-FE17-1F67-E955-689F5572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Justificação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3232DC-7827-D9FA-449B-D60E03B52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5" y="1624210"/>
            <a:ext cx="3387397" cy="255213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Métodos tradicionais tornam-se limitados perante a complexidade dos mercados atuais.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Métodos estatísticos assumem linearidade, estacionaridade e usam apenas uma variável.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Métodos tradicionais de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(ML) têm dificuldades com dependências temporais e </a:t>
            </a:r>
            <a:r>
              <a:rPr lang="pt-PT" dirty="0" err="1"/>
              <a:t>overfitting</a:t>
            </a:r>
            <a:r>
              <a:rPr lang="pt-PT" dirty="0"/>
              <a:t>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0AE602A7-C3C7-77D5-3D8D-46650497A72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118150"/>
            <a:ext cx="3387397" cy="445200"/>
          </a:xfrm>
        </p:spPr>
        <p:txBody>
          <a:bodyPr/>
          <a:lstStyle/>
          <a:p>
            <a:r>
              <a:rPr lang="pt-PT" b="1" dirty="0"/>
              <a:t>        Contexto</a:t>
            </a:r>
          </a:p>
        </p:txBody>
      </p:sp>
      <p:sp>
        <p:nvSpPr>
          <p:cNvPr id="10" name="Subtítulo 5">
            <a:extLst>
              <a:ext uri="{FF2B5EF4-FFF2-40B4-BE49-F238E27FC236}">
                <a16:creationId xmlns:a16="http://schemas.microsoft.com/office/drawing/2014/main" id="{44930A59-7C47-44B4-6AD4-A9886CB58D89}"/>
              </a:ext>
            </a:extLst>
          </p:cNvPr>
          <p:cNvSpPr txBox="1">
            <a:spLocks/>
          </p:cNvSpPr>
          <p:nvPr/>
        </p:nvSpPr>
        <p:spPr>
          <a:xfrm>
            <a:off x="4870940" y="1118150"/>
            <a:ext cx="3387397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b="1" dirty="0"/>
              <a:t>       Motivação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AC1D649E-2ED0-4021-DE9D-430064ACCEDF}"/>
              </a:ext>
            </a:extLst>
          </p:cNvPr>
          <p:cNvSpPr txBox="1">
            <a:spLocks/>
          </p:cNvSpPr>
          <p:nvPr/>
        </p:nvSpPr>
        <p:spPr>
          <a:xfrm>
            <a:off x="4879732" y="1624210"/>
            <a:ext cx="3387397" cy="255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Redes Neuronais especialmente modelos sequenciais  (LSTM, GRU, ...) demonstram capacidade de captar relações não lineares e dependências temporais efetivamente.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Falta de estudos sistemáticos que comparem e </a:t>
            </a:r>
            <a:r>
              <a:rPr lang="pt-PT" dirty="0" err="1"/>
              <a:t>optimizem</a:t>
            </a:r>
            <a:r>
              <a:rPr lang="pt-PT" dirty="0"/>
              <a:t> metodologias e que estudem a aplicabilidade prática.</a:t>
            </a:r>
          </a:p>
        </p:txBody>
      </p:sp>
      <p:grpSp>
        <p:nvGrpSpPr>
          <p:cNvPr id="4" name="Google Shape;7157;p55">
            <a:extLst>
              <a:ext uri="{FF2B5EF4-FFF2-40B4-BE49-F238E27FC236}">
                <a16:creationId xmlns:a16="http://schemas.microsoft.com/office/drawing/2014/main" id="{CB100FD7-902C-5788-1FB8-111FB33098C5}"/>
              </a:ext>
            </a:extLst>
          </p:cNvPr>
          <p:cNvGrpSpPr/>
          <p:nvPr/>
        </p:nvGrpSpPr>
        <p:grpSpPr>
          <a:xfrm>
            <a:off x="5056187" y="1157681"/>
            <a:ext cx="339200" cy="339271"/>
            <a:chOff x="5049725" y="2027900"/>
            <a:chExt cx="481750" cy="481850"/>
          </a:xfrm>
        </p:grpSpPr>
        <p:sp>
          <p:nvSpPr>
            <p:cNvPr id="5" name="Google Shape;7158;p55">
              <a:extLst>
                <a:ext uri="{FF2B5EF4-FFF2-40B4-BE49-F238E27FC236}">
                  <a16:creationId xmlns:a16="http://schemas.microsoft.com/office/drawing/2014/main" id="{5DE6EFD8-D66B-52D5-AFD4-D1AEE91E6915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7159;p55">
              <a:extLst>
                <a:ext uri="{FF2B5EF4-FFF2-40B4-BE49-F238E27FC236}">
                  <a16:creationId xmlns:a16="http://schemas.microsoft.com/office/drawing/2014/main" id="{07E3F9C3-29B0-31C3-83A5-3AB7F5E3AF52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8" name="Google Shape;7160;p55">
              <a:extLst>
                <a:ext uri="{FF2B5EF4-FFF2-40B4-BE49-F238E27FC236}">
                  <a16:creationId xmlns:a16="http://schemas.microsoft.com/office/drawing/2014/main" id="{0792D696-F81F-F14D-CE3A-E4D9A2BACBC9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" name="Google Shape;7161;p55">
              <a:extLst>
                <a:ext uri="{FF2B5EF4-FFF2-40B4-BE49-F238E27FC236}">
                  <a16:creationId xmlns:a16="http://schemas.microsoft.com/office/drawing/2014/main" id="{3F9B0D4E-5B0C-3056-FC5B-604B18D3DE04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1" name="Google Shape;7162;p55">
              <a:extLst>
                <a:ext uri="{FF2B5EF4-FFF2-40B4-BE49-F238E27FC236}">
                  <a16:creationId xmlns:a16="http://schemas.microsoft.com/office/drawing/2014/main" id="{C324CB52-6508-9553-07F8-B9930A618513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7163;p55">
              <a:extLst>
                <a:ext uri="{FF2B5EF4-FFF2-40B4-BE49-F238E27FC236}">
                  <a16:creationId xmlns:a16="http://schemas.microsoft.com/office/drawing/2014/main" id="{CE2D5B04-FA42-E36D-1EFD-29F71E0619E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7164;p55">
              <a:extLst>
                <a:ext uri="{FF2B5EF4-FFF2-40B4-BE49-F238E27FC236}">
                  <a16:creationId xmlns:a16="http://schemas.microsoft.com/office/drawing/2014/main" id="{B61C7739-9728-AEAB-13D2-5A8D2C75D4BF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7165;p55">
              <a:extLst>
                <a:ext uri="{FF2B5EF4-FFF2-40B4-BE49-F238E27FC236}">
                  <a16:creationId xmlns:a16="http://schemas.microsoft.com/office/drawing/2014/main" id="{E6A08FCF-C544-4E4A-34DA-F620B70B5AB6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25" name="Google Shape;7484;p56">
            <a:extLst>
              <a:ext uri="{FF2B5EF4-FFF2-40B4-BE49-F238E27FC236}">
                <a16:creationId xmlns:a16="http://schemas.microsoft.com/office/drawing/2014/main" id="{9293B0EF-9773-DBD9-BC00-90DABBAC039F}"/>
              </a:ext>
            </a:extLst>
          </p:cNvPr>
          <p:cNvSpPr/>
          <p:nvPr/>
        </p:nvSpPr>
        <p:spPr>
          <a:xfrm>
            <a:off x="1112354" y="1141410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890;p25">
            <a:extLst>
              <a:ext uri="{FF2B5EF4-FFF2-40B4-BE49-F238E27FC236}">
                <a16:creationId xmlns:a16="http://schemas.microsoft.com/office/drawing/2014/main" id="{E678B67E-9705-E012-8904-E2FAD02945FB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5/26</a:t>
            </a:r>
          </a:p>
        </p:txBody>
      </p:sp>
    </p:spTree>
    <p:extLst>
      <p:ext uri="{BB962C8B-B14F-4D97-AF65-F5344CB8AC3E}">
        <p14:creationId xmlns:p14="http://schemas.microsoft.com/office/powerpoint/2010/main" val="44280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>
          <a:extLst>
            <a:ext uri="{FF2B5EF4-FFF2-40B4-BE49-F238E27FC236}">
              <a16:creationId xmlns:a16="http://schemas.microsoft.com/office/drawing/2014/main" id="{6A91443D-59BD-A197-D5C9-FCDC3E02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27">
            <a:extLst>
              <a:ext uri="{FF2B5EF4-FFF2-40B4-BE49-F238E27FC236}">
                <a16:creationId xmlns:a16="http://schemas.microsoft.com/office/drawing/2014/main" id="{B504EA9F-3063-FA40-48DF-5155A8FCA5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0200" y="3683550"/>
            <a:ext cx="5348238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 err="1"/>
              <a:t>Revisão</a:t>
            </a:r>
            <a:r>
              <a:rPr lang="en" sz="3800" dirty="0"/>
              <a:t> de </a:t>
            </a:r>
            <a:r>
              <a:rPr lang="en" sz="3800" dirty="0" err="1"/>
              <a:t>Artigos</a:t>
            </a:r>
            <a:endParaRPr sz="3800" dirty="0"/>
          </a:p>
        </p:txBody>
      </p:sp>
      <p:sp>
        <p:nvSpPr>
          <p:cNvPr id="1953" name="Google Shape;1953;p27">
            <a:extLst>
              <a:ext uri="{FF2B5EF4-FFF2-40B4-BE49-F238E27FC236}">
                <a16:creationId xmlns:a16="http://schemas.microsoft.com/office/drawing/2014/main" id="{E9790945-2045-20A7-EC8C-764830C9075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61200" y="3622275"/>
            <a:ext cx="12357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3.</a:t>
            </a:r>
            <a:endParaRPr sz="4400" dirty="0"/>
          </a:p>
        </p:txBody>
      </p:sp>
      <p:grpSp>
        <p:nvGrpSpPr>
          <p:cNvPr id="1955" name="Google Shape;1955;p27">
            <a:extLst>
              <a:ext uri="{FF2B5EF4-FFF2-40B4-BE49-F238E27FC236}">
                <a16:creationId xmlns:a16="http://schemas.microsoft.com/office/drawing/2014/main" id="{75E38C0B-546A-4B58-E65B-41E962E89626}"/>
              </a:ext>
            </a:extLst>
          </p:cNvPr>
          <p:cNvGrpSpPr/>
          <p:nvPr/>
        </p:nvGrpSpPr>
        <p:grpSpPr>
          <a:xfrm>
            <a:off x="853769" y="2089839"/>
            <a:ext cx="59100" cy="547725"/>
            <a:chOff x="1263425" y="3094400"/>
            <a:chExt cx="59100" cy="547725"/>
          </a:xfrm>
        </p:grpSpPr>
        <p:sp>
          <p:nvSpPr>
            <p:cNvPr id="1956" name="Google Shape;1956;p27">
              <a:extLst>
                <a:ext uri="{FF2B5EF4-FFF2-40B4-BE49-F238E27FC236}">
                  <a16:creationId xmlns:a16="http://schemas.microsoft.com/office/drawing/2014/main" id="{EE96F7BE-C016-E7EF-1A90-1067E53FB157}"/>
                </a:ext>
              </a:extLst>
            </p:cNvPr>
            <p:cNvSpPr/>
            <p:nvPr/>
          </p:nvSpPr>
          <p:spPr>
            <a:xfrm>
              <a:off x="1263425" y="309440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7" name="Google Shape;1957;p27">
              <a:extLst>
                <a:ext uri="{FF2B5EF4-FFF2-40B4-BE49-F238E27FC236}">
                  <a16:creationId xmlns:a16="http://schemas.microsoft.com/office/drawing/2014/main" id="{7DBD9E24-1D7B-7889-C070-3F32878C6398}"/>
                </a:ext>
              </a:extLst>
            </p:cNvPr>
            <p:cNvSpPr/>
            <p:nvPr/>
          </p:nvSpPr>
          <p:spPr>
            <a:xfrm>
              <a:off x="1263425" y="325727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8" name="Google Shape;1958;p27">
              <a:extLst>
                <a:ext uri="{FF2B5EF4-FFF2-40B4-BE49-F238E27FC236}">
                  <a16:creationId xmlns:a16="http://schemas.microsoft.com/office/drawing/2014/main" id="{F29ADE82-BDF6-A0B8-574F-F34865797218}"/>
                </a:ext>
              </a:extLst>
            </p:cNvPr>
            <p:cNvSpPr/>
            <p:nvPr/>
          </p:nvSpPr>
          <p:spPr>
            <a:xfrm>
              <a:off x="1263425" y="3420150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9" name="Google Shape;1959;p27">
              <a:extLst>
                <a:ext uri="{FF2B5EF4-FFF2-40B4-BE49-F238E27FC236}">
                  <a16:creationId xmlns:a16="http://schemas.microsoft.com/office/drawing/2014/main" id="{61B0EBE6-C5DC-F7BA-46F7-484FF28BA36A}"/>
                </a:ext>
              </a:extLst>
            </p:cNvPr>
            <p:cNvSpPr/>
            <p:nvPr/>
          </p:nvSpPr>
          <p:spPr>
            <a:xfrm>
              <a:off x="1263425" y="3583025"/>
              <a:ext cx="59100" cy="59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1DC99382-F083-5E38-0776-DDE6A8FE1EE2}"/>
              </a:ext>
            </a:extLst>
          </p:cNvPr>
          <p:cNvSpPr txBox="1"/>
          <p:nvPr/>
        </p:nvSpPr>
        <p:spPr>
          <a:xfrm>
            <a:off x="7165731" y="460716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pic>
        <p:nvPicPr>
          <p:cNvPr id="8" name="Marcador de Posição da Imagem 7" descr="Uma imagem com computador, computador portátil, texto, Netbook&#10;&#10;Os conteúdos gerados por IA podem estar incorretos.">
            <a:extLst>
              <a:ext uri="{FF2B5EF4-FFF2-40B4-BE49-F238E27FC236}">
                <a16:creationId xmlns:a16="http://schemas.microsoft.com/office/drawing/2014/main" id="{C48DBC0F-EFD0-D66F-D707-8F1A87C06ED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21881" b="21881"/>
          <a:stretch>
            <a:fillRect/>
          </a:stretch>
        </p:blipFill>
        <p:spPr/>
      </p:pic>
      <p:sp>
        <p:nvSpPr>
          <p:cNvPr id="2" name="Google Shape;1890;p25">
            <a:extLst>
              <a:ext uri="{FF2B5EF4-FFF2-40B4-BE49-F238E27FC236}">
                <a16:creationId xmlns:a16="http://schemas.microsoft.com/office/drawing/2014/main" id="{6C3D391B-9BBC-47D7-C780-06F3B1E4BF3A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6/26</a:t>
            </a:r>
          </a:p>
        </p:txBody>
      </p:sp>
    </p:spTree>
    <p:extLst>
      <p:ext uri="{BB962C8B-B14F-4D97-AF65-F5344CB8AC3E}">
        <p14:creationId xmlns:p14="http://schemas.microsoft.com/office/powerpoint/2010/main" val="302219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D52DC-8DE2-A58F-B046-D92A543A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37E8C-6A96-7F50-84FC-B7F60383A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Pesquisas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A8E843A-026B-011E-DE0D-13F17E995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6" y="1430424"/>
            <a:ext cx="2469654" cy="506871"/>
          </a:xfrm>
        </p:spPr>
        <p:txBody>
          <a:bodyPr/>
          <a:lstStyle/>
          <a:p>
            <a:pPr marL="152400" indent="0" algn="ctr"/>
            <a:r>
              <a:rPr lang="pt-PT" dirty="0"/>
              <a:t>AI, ML, DL, MLP, ANN, RNN, CNN, LSTM, GRU, GAN, TFT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1EEE987B-312F-66CC-11E8-BB2F5200AB8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017725"/>
            <a:ext cx="2469655" cy="445200"/>
          </a:xfrm>
        </p:spPr>
        <p:txBody>
          <a:bodyPr/>
          <a:lstStyle/>
          <a:p>
            <a:pPr algn="ctr"/>
            <a:r>
              <a:rPr lang="pt-PT" sz="1400" b="1" dirty="0"/>
              <a:t>Metodologia</a:t>
            </a:r>
          </a:p>
        </p:txBody>
      </p:sp>
      <p:sp>
        <p:nvSpPr>
          <p:cNvPr id="12" name="Subtítulo 5">
            <a:extLst>
              <a:ext uri="{FF2B5EF4-FFF2-40B4-BE49-F238E27FC236}">
                <a16:creationId xmlns:a16="http://schemas.microsoft.com/office/drawing/2014/main" id="{B5A76C1D-EAF5-8779-6D29-8261B766D700}"/>
              </a:ext>
            </a:extLst>
          </p:cNvPr>
          <p:cNvSpPr txBox="1">
            <a:spLocks/>
          </p:cNvSpPr>
          <p:nvPr/>
        </p:nvSpPr>
        <p:spPr>
          <a:xfrm>
            <a:off x="3355320" y="1054324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PT" sz="1400" b="1" dirty="0"/>
              <a:t>Domínio</a:t>
            </a:r>
            <a:endParaRPr lang="pt-PT" b="1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0B0A70DA-ED7F-64AA-A15C-AE636E948A9B}"/>
              </a:ext>
            </a:extLst>
          </p:cNvPr>
          <p:cNvSpPr txBox="1">
            <a:spLocks/>
          </p:cNvSpPr>
          <p:nvPr/>
        </p:nvSpPr>
        <p:spPr>
          <a:xfrm>
            <a:off x="3355320" y="1447569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/>
              <a:t>Stock</a:t>
            </a:r>
          </a:p>
        </p:txBody>
      </p:sp>
      <p:sp>
        <p:nvSpPr>
          <p:cNvPr id="14" name="Subtítulo 5">
            <a:extLst>
              <a:ext uri="{FF2B5EF4-FFF2-40B4-BE49-F238E27FC236}">
                <a16:creationId xmlns:a16="http://schemas.microsoft.com/office/drawing/2014/main" id="{C51ED908-1772-7D83-3B2F-163F990763C9}"/>
              </a:ext>
            </a:extLst>
          </p:cNvPr>
          <p:cNvSpPr txBox="1">
            <a:spLocks/>
          </p:cNvSpPr>
          <p:nvPr/>
        </p:nvSpPr>
        <p:spPr>
          <a:xfrm>
            <a:off x="5824975" y="1054324"/>
            <a:ext cx="2469655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pt-PT" sz="1400" b="1" dirty="0"/>
              <a:t>Tarefa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6BEB22D2-982A-E2FB-85F3-D6EC15ED09A7}"/>
              </a:ext>
            </a:extLst>
          </p:cNvPr>
          <p:cNvSpPr txBox="1">
            <a:spLocks/>
          </p:cNvSpPr>
          <p:nvPr/>
        </p:nvSpPr>
        <p:spPr>
          <a:xfrm>
            <a:off x="5824975" y="1462925"/>
            <a:ext cx="2469654" cy="50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 err="1"/>
              <a:t>Prediction</a:t>
            </a:r>
            <a:r>
              <a:rPr lang="pt-PT" dirty="0"/>
              <a:t>, </a:t>
            </a:r>
            <a:r>
              <a:rPr lang="pt-PT" dirty="0" err="1"/>
              <a:t>Forecasting</a:t>
            </a:r>
            <a:endParaRPr lang="pt-PT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8C4D93B7-477C-0BC3-263D-3773ACCA7DFA}"/>
              </a:ext>
            </a:extLst>
          </p:cNvPr>
          <p:cNvSpPr txBox="1">
            <a:spLocks/>
          </p:cNvSpPr>
          <p:nvPr/>
        </p:nvSpPr>
        <p:spPr>
          <a:xfrm>
            <a:off x="873663" y="2022324"/>
            <a:ext cx="7408965" cy="36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/>
              <a:t>((“Metodologia” OR “Abreviação”) AND (“Domínio”) AND (“Tarefa 1” OR “Tarefa 2”))</a:t>
            </a:r>
          </a:p>
        </p:txBody>
      </p:sp>
      <p:sp>
        <p:nvSpPr>
          <p:cNvPr id="19" name="Subtítulo 2">
            <a:extLst>
              <a:ext uri="{FF2B5EF4-FFF2-40B4-BE49-F238E27FC236}">
                <a16:creationId xmlns:a16="http://schemas.microsoft.com/office/drawing/2014/main" id="{042B6603-9920-4B21-BFD5-7514804A3463}"/>
              </a:ext>
            </a:extLst>
          </p:cNvPr>
          <p:cNvSpPr txBox="1">
            <a:spLocks/>
          </p:cNvSpPr>
          <p:nvPr/>
        </p:nvSpPr>
        <p:spPr>
          <a:xfrm>
            <a:off x="855515" y="2390134"/>
            <a:ext cx="7408965" cy="93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/>
              <a:t>Título</a:t>
            </a:r>
          </a:p>
          <a:p>
            <a:pPr marL="152400" indent="0" algn="ctr"/>
            <a:r>
              <a:rPr lang="pt-PT" dirty="0"/>
              <a:t>Acesso aberto</a:t>
            </a:r>
          </a:p>
          <a:p>
            <a:pPr marL="152400" indent="0" algn="ctr"/>
            <a:r>
              <a:rPr lang="pt-PT" dirty="0"/>
              <a:t>Inglês</a:t>
            </a:r>
          </a:p>
          <a:p>
            <a:pPr marL="152400" indent="0" algn="ctr"/>
            <a:r>
              <a:rPr lang="pt-PT" dirty="0"/>
              <a:t>Desde 1 de Janeiro de 2022 até 3 de Março de 2025</a:t>
            </a:r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532DA8E0-FA1F-916A-06D4-406E85FAA7E6}"/>
              </a:ext>
            </a:extLst>
          </p:cNvPr>
          <p:cNvCxnSpPr>
            <a:cxnSpLocks/>
          </p:cNvCxnSpPr>
          <p:nvPr/>
        </p:nvCxnSpPr>
        <p:spPr>
          <a:xfrm>
            <a:off x="1035781" y="1969796"/>
            <a:ext cx="7032170" cy="153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0D5FEBE1-63C1-9C61-B46A-D73C21328E37}"/>
              </a:ext>
            </a:extLst>
          </p:cNvPr>
          <p:cNvCxnSpPr>
            <a:cxnSpLocks/>
          </p:cNvCxnSpPr>
          <p:nvPr/>
        </p:nvCxnSpPr>
        <p:spPr>
          <a:xfrm>
            <a:off x="1035781" y="2382700"/>
            <a:ext cx="703217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ítulo 2">
            <a:extLst>
              <a:ext uri="{FF2B5EF4-FFF2-40B4-BE49-F238E27FC236}">
                <a16:creationId xmlns:a16="http://schemas.microsoft.com/office/drawing/2014/main" id="{B84AC5C0-AD20-683F-0244-E5C19DA642DD}"/>
              </a:ext>
            </a:extLst>
          </p:cNvPr>
          <p:cNvSpPr txBox="1">
            <a:spLocks/>
          </p:cNvSpPr>
          <p:nvPr/>
        </p:nvSpPr>
        <p:spPr>
          <a:xfrm>
            <a:off x="855515" y="3334720"/>
            <a:ext cx="7408965" cy="93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152400" indent="0" algn="ctr"/>
            <a:r>
              <a:rPr lang="pt-PT" dirty="0" err="1"/>
              <a:t>Scopus</a:t>
            </a:r>
            <a:endParaRPr lang="pt-PT" dirty="0"/>
          </a:p>
          <a:p>
            <a:pPr marL="152400" indent="0" algn="ctr"/>
            <a:r>
              <a:rPr lang="pt-PT" dirty="0"/>
              <a:t>ArXiv</a:t>
            </a:r>
          </a:p>
          <a:p>
            <a:pPr marL="152400" indent="0" algn="ctr"/>
            <a:r>
              <a:rPr lang="pt-PT" dirty="0"/>
              <a:t>IEEE </a:t>
            </a:r>
            <a:r>
              <a:rPr lang="pt-PT" dirty="0" err="1"/>
              <a:t>Xplore</a:t>
            </a:r>
            <a:endParaRPr lang="pt-PT" dirty="0"/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8F35EC8B-8D0B-0398-79CC-6813EF65C507}"/>
              </a:ext>
            </a:extLst>
          </p:cNvPr>
          <p:cNvCxnSpPr>
            <a:cxnSpLocks/>
          </p:cNvCxnSpPr>
          <p:nvPr/>
        </p:nvCxnSpPr>
        <p:spPr>
          <a:xfrm flipV="1">
            <a:off x="1035781" y="3315786"/>
            <a:ext cx="7032170" cy="74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BBE1C1A0-04A8-C434-E7A7-C7E2AC330ED0}"/>
              </a:ext>
            </a:extLst>
          </p:cNvPr>
          <p:cNvSpPr txBox="1">
            <a:spLocks/>
          </p:cNvSpPr>
          <p:nvPr/>
        </p:nvSpPr>
        <p:spPr>
          <a:xfrm>
            <a:off x="8411998" y="4767156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7/26</a:t>
            </a:r>
          </a:p>
        </p:txBody>
      </p:sp>
    </p:spTree>
    <p:extLst>
      <p:ext uri="{BB962C8B-B14F-4D97-AF65-F5344CB8AC3E}">
        <p14:creationId xmlns:p14="http://schemas.microsoft.com/office/powerpoint/2010/main" val="2621707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A2F63-3173-8D20-0BBF-F6CAE93D6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69C9-F5F8-3A05-4249-B4C0D888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Filtração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3B7C88-B2F8-F6EF-B1E4-B346A93A4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5" y="1624210"/>
            <a:ext cx="3387397" cy="2552136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Repetidos (13%)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Revisões sistemáticas (3%)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Falta de foco em </a:t>
            </a:r>
            <a:r>
              <a:rPr lang="pt-PT" dirty="0" err="1">
                <a:solidFill>
                  <a:schemeClr val="bg2"/>
                </a:solidFill>
              </a:rPr>
              <a:t>RNs</a:t>
            </a:r>
            <a:r>
              <a:rPr lang="pt-PT" dirty="0">
                <a:solidFill>
                  <a:schemeClr val="bg2"/>
                </a:solidFill>
              </a:rPr>
              <a:t> (19%)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Foco em modelos híbridos (40%)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Foco em modelos alternativos (8%)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Foco em PLN (5%)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Diferente objetivo primário (4%)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Mal explicado (3%)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Outra razão (1%)</a:t>
            </a:r>
          </a:p>
          <a:p>
            <a:pPr marL="152400" indent="0"/>
            <a:endParaRPr lang="pt-PT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7EC835FD-27FC-56CE-7EE8-F1F1874732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85665" y="1118150"/>
            <a:ext cx="3387397" cy="445200"/>
          </a:xfrm>
        </p:spPr>
        <p:txBody>
          <a:bodyPr/>
          <a:lstStyle/>
          <a:p>
            <a:r>
              <a:rPr lang="pt-PT" b="1" dirty="0"/>
              <a:t>        Critérios</a:t>
            </a:r>
          </a:p>
        </p:txBody>
      </p:sp>
      <p:sp>
        <p:nvSpPr>
          <p:cNvPr id="10" name="Subtítulo 5">
            <a:extLst>
              <a:ext uri="{FF2B5EF4-FFF2-40B4-BE49-F238E27FC236}">
                <a16:creationId xmlns:a16="http://schemas.microsoft.com/office/drawing/2014/main" id="{1FDA699A-B6F8-5D4A-55BD-605C13ACA73B}"/>
              </a:ext>
            </a:extLst>
          </p:cNvPr>
          <p:cNvSpPr txBox="1">
            <a:spLocks/>
          </p:cNvSpPr>
          <p:nvPr/>
        </p:nvSpPr>
        <p:spPr>
          <a:xfrm>
            <a:off x="4870940" y="1118150"/>
            <a:ext cx="3387397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b="1" dirty="0"/>
              <a:t>        Fases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D9B74C11-B193-D360-ADAC-97D5D96072F2}"/>
              </a:ext>
            </a:extLst>
          </p:cNvPr>
          <p:cNvSpPr txBox="1">
            <a:spLocks/>
          </p:cNvSpPr>
          <p:nvPr/>
        </p:nvSpPr>
        <p:spPr>
          <a:xfrm>
            <a:off x="4879732" y="1624210"/>
            <a:ext cx="3387397" cy="255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Título (66%)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Abstrato (21%)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Texto (9%)</a:t>
            </a:r>
          </a:p>
        </p:txBody>
      </p:sp>
      <p:grpSp>
        <p:nvGrpSpPr>
          <p:cNvPr id="12" name="Google Shape;7743;p56">
            <a:extLst>
              <a:ext uri="{FF2B5EF4-FFF2-40B4-BE49-F238E27FC236}">
                <a16:creationId xmlns:a16="http://schemas.microsoft.com/office/drawing/2014/main" id="{A5B6837A-7D06-646D-284F-A59FA3B73804}"/>
              </a:ext>
            </a:extLst>
          </p:cNvPr>
          <p:cNvGrpSpPr/>
          <p:nvPr/>
        </p:nvGrpSpPr>
        <p:grpSpPr>
          <a:xfrm>
            <a:off x="1096681" y="1118150"/>
            <a:ext cx="351910" cy="351880"/>
            <a:chOff x="-25094250" y="3547050"/>
            <a:chExt cx="295400" cy="295375"/>
          </a:xfrm>
        </p:grpSpPr>
        <p:sp>
          <p:nvSpPr>
            <p:cNvPr id="13" name="Google Shape;7744;p56">
              <a:extLst>
                <a:ext uri="{FF2B5EF4-FFF2-40B4-BE49-F238E27FC236}">
                  <a16:creationId xmlns:a16="http://schemas.microsoft.com/office/drawing/2014/main" id="{CE0C85C0-AAD4-54C5-7791-6484418BEA28}"/>
                </a:ext>
              </a:extLst>
            </p:cNvPr>
            <p:cNvSpPr/>
            <p:nvPr/>
          </p:nvSpPr>
          <p:spPr>
            <a:xfrm>
              <a:off x="-24990275" y="3580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45;p56">
              <a:extLst>
                <a:ext uri="{FF2B5EF4-FFF2-40B4-BE49-F238E27FC236}">
                  <a16:creationId xmlns:a16="http://schemas.microsoft.com/office/drawing/2014/main" id="{ED7113B1-9E64-5AAE-8D46-C70E41CC8345}"/>
                </a:ext>
              </a:extLst>
            </p:cNvPr>
            <p:cNvSpPr/>
            <p:nvPr/>
          </p:nvSpPr>
          <p:spPr>
            <a:xfrm>
              <a:off x="-25041475" y="3668350"/>
              <a:ext cx="52025" cy="52000"/>
            </a:xfrm>
            <a:custGeom>
              <a:avLst/>
              <a:gdLst/>
              <a:ahLst/>
              <a:cxnLst/>
              <a:rect l="l" t="t" r="r" b="b"/>
              <a:pathLst>
                <a:path w="2081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2080" y="208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46;p56">
              <a:extLst>
                <a:ext uri="{FF2B5EF4-FFF2-40B4-BE49-F238E27FC236}">
                  <a16:creationId xmlns:a16="http://schemas.microsoft.com/office/drawing/2014/main" id="{97C989A4-690A-950F-7782-5C7B3364DBF1}"/>
                </a:ext>
              </a:extLst>
            </p:cNvPr>
            <p:cNvSpPr/>
            <p:nvPr/>
          </p:nvSpPr>
          <p:spPr>
            <a:xfrm>
              <a:off x="-25094250" y="3547050"/>
              <a:ext cx="224500" cy="295375"/>
            </a:xfrm>
            <a:custGeom>
              <a:avLst/>
              <a:gdLst/>
              <a:ahLst/>
              <a:cxnLst/>
              <a:rect l="l" t="t" r="r" b="b"/>
              <a:pathLst>
                <a:path w="8980" h="11815" extrusionOk="0">
                  <a:moveTo>
                    <a:pt x="4538" y="694"/>
                  </a:moveTo>
                  <a:cubicBezTo>
                    <a:pt x="5136" y="694"/>
                    <a:pt x="5577" y="1166"/>
                    <a:pt x="5577" y="1702"/>
                  </a:cubicBezTo>
                  <a:cubicBezTo>
                    <a:pt x="5577" y="1891"/>
                    <a:pt x="5735" y="2048"/>
                    <a:pt x="5924" y="2048"/>
                  </a:cubicBezTo>
                  <a:lnTo>
                    <a:pt x="6649" y="2048"/>
                  </a:lnTo>
                  <a:cubicBezTo>
                    <a:pt x="6838" y="2048"/>
                    <a:pt x="6995" y="2206"/>
                    <a:pt x="6995" y="2426"/>
                  </a:cubicBezTo>
                  <a:lnTo>
                    <a:pt x="6995" y="2773"/>
                  </a:lnTo>
                  <a:lnTo>
                    <a:pt x="2143" y="2773"/>
                  </a:lnTo>
                  <a:lnTo>
                    <a:pt x="2143" y="2426"/>
                  </a:lnTo>
                  <a:lnTo>
                    <a:pt x="2112" y="2426"/>
                  </a:lnTo>
                  <a:cubicBezTo>
                    <a:pt x="2112" y="2206"/>
                    <a:pt x="2269" y="2048"/>
                    <a:pt x="2458" y="2048"/>
                  </a:cubicBezTo>
                  <a:lnTo>
                    <a:pt x="3183" y="2048"/>
                  </a:lnTo>
                  <a:cubicBezTo>
                    <a:pt x="3372" y="2048"/>
                    <a:pt x="3530" y="1891"/>
                    <a:pt x="3530" y="1702"/>
                  </a:cubicBezTo>
                  <a:cubicBezTo>
                    <a:pt x="3530" y="1103"/>
                    <a:pt x="4002" y="694"/>
                    <a:pt x="4538" y="694"/>
                  </a:cubicBezTo>
                  <a:close/>
                  <a:moveTo>
                    <a:pt x="7310" y="4159"/>
                  </a:moveTo>
                  <a:cubicBezTo>
                    <a:pt x="7499" y="4159"/>
                    <a:pt x="7657" y="4317"/>
                    <a:pt x="7657" y="4506"/>
                  </a:cubicBezTo>
                  <a:cubicBezTo>
                    <a:pt x="7657" y="4695"/>
                    <a:pt x="7499" y="4852"/>
                    <a:pt x="7310" y="4852"/>
                  </a:cubicBezTo>
                  <a:lnTo>
                    <a:pt x="5924" y="4852"/>
                  </a:lnTo>
                  <a:cubicBezTo>
                    <a:pt x="5735" y="4852"/>
                    <a:pt x="5577" y="4695"/>
                    <a:pt x="5577" y="4506"/>
                  </a:cubicBezTo>
                  <a:cubicBezTo>
                    <a:pt x="5577" y="4317"/>
                    <a:pt x="5735" y="4159"/>
                    <a:pt x="5924" y="4159"/>
                  </a:cubicBezTo>
                  <a:close/>
                  <a:moveTo>
                    <a:pt x="7310" y="5514"/>
                  </a:moveTo>
                  <a:cubicBezTo>
                    <a:pt x="7499" y="5514"/>
                    <a:pt x="7657" y="5671"/>
                    <a:pt x="7657" y="5892"/>
                  </a:cubicBezTo>
                  <a:cubicBezTo>
                    <a:pt x="7657" y="6081"/>
                    <a:pt x="7499" y="6238"/>
                    <a:pt x="7310" y="6238"/>
                  </a:cubicBezTo>
                  <a:lnTo>
                    <a:pt x="5924" y="6238"/>
                  </a:lnTo>
                  <a:cubicBezTo>
                    <a:pt x="5735" y="6238"/>
                    <a:pt x="5577" y="6081"/>
                    <a:pt x="5577" y="5892"/>
                  </a:cubicBezTo>
                  <a:cubicBezTo>
                    <a:pt x="5577" y="5671"/>
                    <a:pt x="5735" y="5514"/>
                    <a:pt x="5924" y="5514"/>
                  </a:cubicBezTo>
                  <a:close/>
                  <a:moveTo>
                    <a:pt x="4506" y="4159"/>
                  </a:moveTo>
                  <a:cubicBezTo>
                    <a:pt x="4695" y="4159"/>
                    <a:pt x="4853" y="4317"/>
                    <a:pt x="4853" y="4506"/>
                  </a:cubicBezTo>
                  <a:lnTo>
                    <a:pt x="4853" y="7247"/>
                  </a:lnTo>
                  <a:cubicBezTo>
                    <a:pt x="4853" y="7467"/>
                    <a:pt x="4695" y="7593"/>
                    <a:pt x="4506" y="7593"/>
                  </a:cubicBezTo>
                  <a:lnTo>
                    <a:pt x="1734" y="7593"/>
                  </a:lnTo>
                  <a:cubicBezTo>
                    <a:pt x="1545" y="7593"/>
                    <a:pt x="1387" y="7467"/>
                    <a:pt x="1387" y="7247"/>
                  </a:cubicBezTo>
                  <a:lnTo>
                    <a:pt x="1387" y="4506"/>
                  </a:lnTo>
                  <a:cubicBezTo>
                    <a:pt x="1387" y="4317"/>
                    <a:pt x="1545" y="4159"/>
                    <a:pt x="1734" y="4159"/>
                  </a:cubicBezTo>
                  <a:close/>
                  <a:moveTo>
                    <a:pt x="7310" y="6900"/>
                  </a:moveTo>
                  <a:cubicBezTo>
                    <a:pt x="7499" y="6900"/>
                    <a:pt x="7657" y="7058"/>
                    <a:pt x="7657" y="7247"/>
                  </a:cubicBezTo>
                  <a:cubicBezTo>
                    <a:pt x="7657" y="7467"/>
                    <a:pt x="7499" y="7593"/>
                    <a:pt x="7310" y="7593"/>
                  </a:cubicBezTo>
                  <a:lnTo>
                    <a:pt x="5924" y="7593"/>
                  </a:lnTo>
                  <a:cubicBezTo>
                    <a:pt x="5735" y="7593"/>
                    <a:pt x="5577" y="7467"/>
                    <a:pt x="5577" y="7247"/>
                  </a:cubicBezTo>
                  <a:cubicBezTo>
                    <a:pt x="5577" y="7058"/>
                    <a:pt x="5735" y="6900"/>
                    <a:pt x="5924" y="6900"/>
                  </a:cubicBezTo>
                  <a:close/>
                  <a:moveTo>
                    <a:pt x="7310" y="8318"/>
                  </a:moveTo>
                  <a:cubicBezTo>
                    <a:pt x="7499" y="8318"/>
                    <a:pt x="7657" y="8475"/>
                    <a:pt x="7657" y="8664"/>
                  </a:cubicBezTo>
                  <a:cubicBezTo>
                    <a:pt x="7657" y="8853"/>
                    <a:pt x="7499" y="9011"/>
                    <a:pt x="7310" y="9011"/>
                  </a:cubicBezTo>
                  <a:lnTo>
                    <a:pt x="1734" y="9011"/>
                  </a:lnTo>
                  <a:cubicBezTo>
                    <a:pt x="1545" y="9011"/>
                    <a:pt x="1387" y="8853"/>
                    <a:pt x="1387" y="8664"/>
                  </a:cubicBezTo>
                  <a:cubicBezTo>
                    <a:pt x="1387" y="8475"/>
                    <a:pt x="1545" y="8318"/>
                    <a:pt x="1734" y="8318"/>
                  </a:cubicBezTo>
                  <a:close/>
                  <a:moveTo>
                    <a:pt x="7310" y="9704"/>
                  </a:moveTo>
                  <a:cubicBezTo>
                    <a:pt x="7499" y="9704"/>
                    <a:pt x="7657" y="9861"/>
                    <a:pt x="7657" y="10050"/>
                  </a:cubicBezTo>
                  <a:cubicBezTo>
                    <a:pt x="7657" y="10240"/>
                    <a:pt x="7499" y="10397"/>
                    <a:pt x="7310" y="10397"/>
                  </a:cubicBezTo>
                  <a:lnTo>
                    <a:pt x="1734" y="10397"/>
                  </a:lnTo>
                  <a:cubicBezTo>
                    <a:pt x="1545" y="10397"/>
                    <a:pt x="1387" y="10240"/>
                    <a:pt x="1387" y="10050"/>
                  </a:cubicBezTo>
                  <a:cubicBezTo>
                    <a:pt x="1387" y="9861"/>
                    <a:pt x="1545" y="9704"/>
                    <a:pt x="1734" y="9704"/>
                  </a:cubicBezTo>
                  <a:close/>
                  <a:moveTo>
                    <a:pt x="4506" y="0"/>
                  </a:moveTo>
                  <a:cubicBezTo>
                    <a:pt x="3687" y="0"/>
                    <a:pt x="2962" y="599"/>
                    <a:pt x="2805" y="1387"/>
                  </a:cubicBezTo>
                  <a:lnTo>
                    <a:pt x="2427" y="1387"/>
                  </a:lnTo>
                  <a:cubicBezTo>
                    <a:pt x="1986" y="1387"/>
                    <a:pt x="1576" y="1670"/>
                    <a:pt x="1419" y="2080"/>
                  </a:cubicBezTo>
                  <a:lnTo>
                    <a:pt x="1041" y="2080"/>
                  </a:lnTo>
                  <a:cubicBezTo>
                    <a:pt x="442" y="2080"/>
                    <a:pt x="1" y="2552"/>
                    <a:pt x="1" y="3119"/>
                  </a:cubicBezTo>
                  <a:lnTo>
                    <a:pt x="1" y="10807"/>
                  </a:lnTo>
                  <a:cubicBezTo>
                    <a:pt x="1" y="11342"/>
                    <a:pt x="474" y="11815"/>
                    <a:pt x="1041" y="11815"/>
                  </a:cubicBezTo>
                  <a:lnTo>
                    <a:pt x="7972" y="11815"/>
                  </a:lnTo>
                  <a:cubicBezTo>
                    <a:pt x="8570" y="11815"/>
                    <a:pt x="8980" y="11342"/>
                    <a:pt x="8980" y="10807"/>
                  </a:cubicBezTo>
                  <a:lnTo>
                    <a:pt x="8980" y="3119"/>
                  </a:lnTo>
                  <a:cubicBezTo>
                    <a:pt x="8980" y="2521"/>
                    <a:pt x="8507" y="2080"/>
                    <a:pt x="7972" y="2080"/>
                  </a:cubicBezTo>
                  <a:lnTo>
                    <a:pt x="7562" y="2080"/>
                  </a:lnTo>
                  <a:cubicBezTo>
                    <a:pt x="7405" y="1702"/>
                    <a:pt x="7058" y="1387"/>
                    <a:pt x="6585" y="1387"/>
                  </a:cubicBezTo>
                  <a:lnTo>
                    <a:pt x="6207" y="1387"/>
                  </a:lnTo>
                  <a:cubicBezTo>
                    <a:pt x="6050" y="599"/>
                    <a:pt x="5325" y="0"/>
                    <a:pt x="450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7747;p56">
              <a:extLst>
                <a:ext uri="{FF2B5EF4-FFF2-40B4-BE49-F238E27FC236}">
                  <a16:creationId xmlns:a16="http://schemas.microsoft.com/office/drawing/2014/main" id="{C2D54DDB-6380-71EF-BCC0-5CAA03F70B8A}"/>
                </a:ext>
              </a:extLst>
            </p:cNvPr>
            <p:cNvSpPr/>
            <p:nvPr/>
          </p:nvSpPr>
          <p:spPr>
            <a:xfrm>
              <a:off x="-24851650" y="3582300"/>
              <a:ext cx="52800" cy="190825"/>
            </a:xfrm>
            <a:custGeom>
              <a:avLst/>
              <a:gdLst/>
              <a:ahLst/>
              <a:cxnLst/>
              <a:rect l="l" t="t" r="r" b="b"/>
              <a:pathLst>
                <a:path w="2112" h="7633" extrusionOk="0">
                  <a:moveTo>
                    <a:pt x="1060" y="0"/>
                  </a:moveTo>
                  <a:cubicBezTo>
                    <a:pt x="930" y="0"/>
                    <a:pt x="804" y="55"/>
                    <a:pt x="757" y="166"/>
                  </a:cubicBezTo>
                  <a:lnTo>
                    <a:pt x="32" y="1552"/>
                  </a:lnTo>
                  <a:cubicBezTo>
                    <a:pt x="0" y="1583"/>
                    <a:pt x="0" y="1678"/>
                    <a:pt x="0" y="1709"/>
                  </a:cubicBezTo>
                  <a:lnTo>
                    <a:pt x="0" y="7632"/>
                  </a:lnTo>
                  <a:lnTo>
                    <a:pt x="2080" y="7632"/>
                  </a:lnTo>
                  <a:lnTo>
                    <a:pt x="2080" y="1709"/>
                  </a:lnTo>
                  <a:lnTo>
                    <a:pt x="2111" y="1709"/>
                  </a:lnTo>
                  <a:cubicBezTo>
                    <a:pt x="2111" y="1678"/>
                    <a:pt x="2111" y="1583"/>
                    <a:pt x="2080" y="1552"/>
                  </a:cubicBezTo>
                  <a:lnTo>
                    <a:pt x="1387" y="166"/>
                  </a:lnTo>
                  <a:cubicBezTo>
                    <a:pt x="1324" y="55"/>
                    <a:pt x="1190" y="0"/>
                    <a:pt x="106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748;p56">
              <a:extLst>
                <a:ext uri="{FF2B5EF4-FFF2-40B4-BE49-F238E27FC236}">
                  <a16:creationId xmlns:a16="http://schemas.microsoft.com/office/drawing/2014/main" id="{AD2D7350-ED37-B7DF-D885-0F9CF6310305}"/>
                </a:ext>
              </a:extLst>
            </p:cNvPr>
            <p:cNvSpPr/>
            <p:nvPr/>
          </p:nvSpPr>
          <p:spPr>
            <a:xfrm>
              <a:off x="-24850875" y="3788050"/>
              <a:ext cx="52025" cy="53600"/>
            </a:xfrm>
            <a:custGeom>
              <a:avLst/>
              <a:gdLst/>
              <a:ahLst/>
              <a:cxnLst/>
              <a:rect l="l" t="t" r="r" b="b"/>
              <a:pathLst>
                <a:path w="2081" h="2144" extrusionOk="0">
                  <a:moveTo>
                    <a:pt x="1" y="1"/>
                  </a:moveTo>
                  <a:lnTo>
                    <a:pt x="1" y="1104"/>
                  </a:lnTo>
                  <a:lnTo>
                    <a:pt x="64" y="1104"/>
                  </a:lnTo>
                  <a:cubicBezTo>
                    <a:pt x="64" y="1702"/>
                    <a:pt x="505" y="2143"/>
                    <a:pt x="1072" y="2143"/>
                  </a:cubicBezTo>
                  <a:cubicBezTo>
                    <a:pt x="1671" y="2143"/>
                    <a:pt x="2080" y="1671"/>
                    <a:pt x="2080" y="1104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8039;p57">
            <a:extLst>
              <a:ext uri="{FF2B5EF4-FFF2-40B4-BE49-F238E27FC236}">
                <a16:creationId xmlns:a16="http://schemas.microsoft.com/office/drawing/2014/main" id="{6BF4E97F-9B5B-0B93-6DEF-ED89752B3BD5}"/>
              </a:ext>
            </a:extLst>
          </p:cNvPr>
          <p:cNvGrpSpPr/>
          <p:nvPr/>
        </p:nvGrpSpPr>
        <p:grpSpPr>
          <a:xfrm>
            <a:off x="5100269" y="1147317"/>
            <a:ext cx="351024" cy="347301"/>
            <a:chOff x="946175" y="3619500"/>
            <a:chExt cx="296975" cy="293825"/>
          </a:xfrm>
        </p:grpSpPr>
        <p:sp>
          <p:nvSpPr>
            <p:cNvPr id="19" name="Google Shape;8040;p57">
              <a:extLst>
                <a:ext uri="{FF2B5EF4-FFF2-40B4-BE49-F238E27FC236}">
                  <a16:creationId xmlns:a16="http://schemas.microsoft.com/office/drawing/2014/main" id="{51103D4C-E924-6344-B296-92B86167CF3B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041;p57">
              <a:extLst>
                <a:ext uri="{FF2B5EF4-FFF2-40B4-BE49-F238E27FC236}">
                  <a16:creationId xmlns:a16="http://schemas.microsoft.com/office/drawing/2014/main" id="{15CE95BF-6C0C-4426-FC16-BFB12696D600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8042;p57">
              <a:extLst>
                <a:ext uri="{FF2B5EF4-FFF2-40B4-BE49-F238E27FC236}">
                  <a16:creationId xmlns:a16="http://schemas.microsoft.com/office/drawing/2014/main" id="{0DAA1243-22D7-AE19-7714-E0261A91CAE0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8043;p57">
              <a:extLst>
                <a:ext uri="{FF2B5EF4-FFF2-40B4-BE49-F238E27FC236}">
                  <a16:creationId xmlns:a16="http://schemas.microsoft.com/office/drawing/2014/main" id="{3551D280-0C19-BD6B-40D5-615E2AA53056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8044;p57">
              <a:extLst>
                <a:ext uri="{FF2B5EF4-FFF2-40B4-BE49-F238E27FC236}">
                  <a16:creationId xmlns:a16="http://schemas.microsoft.com/office/drawing/2014/main" id="{1AB0EAAE-03F1-E328-0A5D-44D1CC006B39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8045;p57">
              <a:extLst>
                <a:ext uri="{FF2B5EF4-FFF2-40B4-BE49-F238E27FC236}">
                  <a16:creationId xmlns:a16="http://schemas.microsoft.com/office/drawing/2014/main" id="{C38DB179-5AD8-5848-B2C9-32BC9A7C1C08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3" name="Retângulo Arredondado 42">
            <a:extLst>
              <a:ext uri="{FF2B5EF4-FFF2-40B4-BE49-F238E27FC236}">
                <a16:creationId xmlns:a16="http://schemas.microsoft.com/office/drawing/2014/main" id="{EEB26408-9D40-21B5-D588-3C72CDCCBFDA}"/>
              </a:ext>
            </a:extLst>
          </p:cNvPr>
          <p:cNvSpPr/>
          <p:nvPr/>
        </p:nvSpPr>
        <p:spPr>
          <a:xfrm>
            <a:off x="5120777" y="3098743"/>
            <a:ext cx="890279" cy="89277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solidFill>
                  <a:schemeClr val="bg2"/>
                </a:solidFill>
                <a:latin typeface="DM Sans" pitchFamily="2" charset="77"/>
                <a:cs typeface="Krub" pitchFamily="2" charset="-34"/>
              </a:rPr>
              <a:t>Nº de Artigos Inicial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  <a:latin typeface="DM Sans" pitchFamily="2" charset="77"/>
                <a:cs typeface="Krub" pitchFamily="2" charset="-34"/>
              </a:rPr>
              <a:t>393</a:t>
            </a:r>
          </a:p>
        </p:txBody>
      </p:sp>
      <p:sp>
        <p:nvSpPr>
          <p:cNvPr id="50" name="Seta para a Direita 49">
            <a:extLst>
              <a:ext uri="{FF2B5EF4-FFF2-40B4-BE49-F238E27FC236}">
                <a16:creationId xmlns:a16="http://schemas.microsoft.com/office/drawing/2014/main" id="{9C2EEA54-D563-CC18-DD74-940A2FA789FA}"/>
              </a:ext>
            </a:extLst>
          </p:cNvPr>
          <p:cNvSpPr/>
          <p:nvPr/>
        </p:nvSpPr>
        <p:spPr>
          <a:xfrm>
            <a:off x="6116227" y="3424493"/>
            <a:ext cx="396328" cy="2276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1" name="Retângulo Arredondado 50">
            <a:extLst>
              <a:ext uri="{FF2B5EF4-FFF2-40B4-BE49-F238E27FC236}">
                <a16:creationId xmlns:a16="http://schemas.microsoft.com/office/drawing/2014/main" id="{D99C1FD8-D407-D544-8730-D714AF8F3D5E}"/>
              </a:ext>
            </a:extLst>
          </p:cNvPr>
          <p:cNvSpPr/>
          <p:nvPr/>
        </p:nvSpPr>
        <p:spPr>
          <a:xfrm>
            <a:off x="6617726" y="3091944"/>
            <a:ext cx="890279" cy="892771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200" b="1" dirty="0">
                <a:solidFill>
                  <a:schemeClr val="bg2"/>
                </a:solidFill>
                <a:latin typeface="DM Sans" pitchFamily="2" charset="77"/>
                <a:cs typeface="Krub" pitchFamily="2" charset="-34"/>
              </a:rPr>
              <a:t>Nº de Artigos Final</a:t>
            </a:r>
          </a:p>
          <a:p>
            <a:pPr algn="ctr"/>
            <a:r>
              <a:rPr lang="pt-PT" sz="1200" dirty="0">
                <a:solidFill>
                  <a:schemeClr val="bg1"/>
                </a:solidFill>
                <a:latin typeface="DM Sans" pitchFamily="2" charset="77"/>
                <a:cs typeface="Krub" pitchFamily="2" charset="-34"/>
              </a:rPr>
              <a:t>16</a:t>
            </a:r>
          </a:p>
        </p:txBody>
      </p:sp>
      <p:sp>
        <p:nvSpPr>
          <p:cNvPr id="4" name="Google Shape;1890;p25">
            <a:extLst>
              <a:ext uri="{FF2B5EF4-FFF2-40B4-BE49-F238E27FC236}">
                <a16:creationId xmlns:a16="http://schemas.microsoft.com/office/drawing/2014/main" id="{F3EAF44B-AB56-4676-CE4D-491E4138C831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8/26</a:t>
            </a:r>
          </a:p>
        </p:txBody>
      </p:sp>
    </p:spTree>
    <p:extLst>
      <p:ext uri="{BB962C8B-B14F-4D97-AF65-F5344CB8AC3E}">
        <p14:creationId xmlns:p14="http://schemas.microsoft.com/office/powerpoint/2010/main" val="105827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EE5BE-5073-DA80-A931-BD56A302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4D64A-5A81-D8CB-416C-CF55A372F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Análise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3E1057-3D47-2DA5-483B-82397D549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665" y="1624210"/>
            <a:ext cx="3387397" cy="2552136"/>
          </a:xfrm>
        </p:spPr>
        <p:txBody>
          <a:bodyPr/>
          <a:lstStyle/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Ações: Apple e Tesla.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Número de Ações: 1.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Tamanho de Dados Históricos: 11.5 anos.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Número de variáveis: 11.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Variáveis de Mercado: 100%.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/>
              <a:t>Indicadores Técnicos: 25%.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/>
              <a:t>PreProcessamento</a:t>
            </a:r>
            <a:r>
              <a:rPr lang="pt-PT" dirty="0"/>
              <a:t>: Normalização (</a:t>
            </a:r>
            <a:r>
              <a:rPr lang="pt-PT" dirty="0" err="1"/>
              <a:t>MinMax</a:t>
            </a:r>
            <a:r>
              <a:rPr lang="pt-PT" dirty="0"/>
              <a:t>) e divisão treino-teste (80-20).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80154BD8-4CE2-E00D-B48A-1771421CE82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17140" y="1202227"/>
            <a:ext cx="2988444" cy="445200"/>
          </a:xfrm>
        </p:spPr>
        <p:txBody>
          <a:bodyPr/>
          <a:lstStyle/>
          <a:p>
            <a:r>
              <a:rPr lang="pt-PT" b="1" dirty="0"/>
              <a:t>Dados e </a:t>
            </a:r>
          </a:p>
          <a:p>
            <a:r>
              <a:rPr lang="pt-PT" b="1" dirty="0"/>
              <a:t>PreProcessamento</a:t>
            </a:r>
          </a:p>
        </p:txBody>
      </p:sp>
      <p:sp>
        <p:nvSpPr>
          <p:cNvPr id="10" name="Subtítulo 5">
            <a:extLst>
              <a:ext uri="{FF2B5EF4-FFF2-40B4-BE49-F238E27FC236}">
                <a16:creationId xmlns:a16="http://schemas.microsoft.com/office/drawing/2014/main" id="{60442F87-C23F-75C7-4DC4-6627F7C91AA1}"/>
              </a:ext>
            </a:extLst>
          </p:cNvPr>
          <p:cNvSpPr txBox="1">
            <a:spLocks/>
          </p:cNvSpPr>
          <p:nvPr/>
        </p:nvSpPr>
        <p:spPr>
          <a:xfrm>
            <a:off x="4870940" y="1118150"/>
            <a:ext cx="3387397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pt-PT" b="1" dirty="0"/>
              <a:t>        Modelos e Resultados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802289E-FF93-6F94-19C1-9E4EC3827E29}"/>
              </a:ext>
            </a:extLst>
          </p:cNvPr>
          <p:cNvSpPr txBox="1">
            <a:spLocks/>
          </p:cNvSpPr>
          <p:nvPr/>
        </p:nvSpPr>
        <p:spPr>
          <a:xfrm>
            <a:off x="4879732" y="1624210"/>
            <a:ext cx="3387397" cy="255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DM Sans Medium"/>
              <a:buNone/>
              <a:defRPr sz="1200" b="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Modelos: LSTM e GRU.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Número de Camadas: Múltiplas camadas, sendo duas o número de camadas mais frequente.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 err="1">
                <a:solidFill>
                  <a:schemeClr val="bg2"/>
                </a:solidFill>
              </a:rPr>
              <a:t>Dropout</a:t>
            </a:r>
            <a:r>
              <a:rPr lang="pt-PT" dirty="0">
                <a:solidFill>
                  <a:schemeClr val="bg2"/>
                </a:solidFill>
              </a:rPr>
              <a:t>: 50%.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Funções: </a:t>
            </a:r>
            <a:r>
              <a:rPr lang="pt-PT" dirty="0" err="1">
                <a:solidFill>
                  <a:schemeClr val="bg2"/>
                </a:solidFill>
              </a:rPr>
              <a:t>ReLU</a:t>
            </a:r>
            <a:r>
              <a:rPr lang="pt-PT" dirty="0">
                <a:solidFill>
                  <a:schemeClr val="bg2"/>
                </a:solidFill>
              </a:rPr>
              <a:t>, Adam e MSE.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Previsão:  “Close” para o próximo dia.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chemeClr val="bg2"/>
                </a:solidFill>
              </a:rPr>
              <a:t>Métricas: RMSE e MSE.</a:t>
            </a:r>
          </a:p>
        </p:txBody>
      </p:sp>
      <p:grpSp>
        <p:nvGrpSpPr>
          <p:cNvPr id="4" name="Google Shape;8182;p57">
            <a:extLst>
              <a:ext uri="{FF2B5EF4-FFF2-40B4-BE49-F238E27FC236}">
                <a16:creationId xmlns:a16="http://schemas.microsoft.com/office/drawing/2014/main" id="{26167ED7-287A-7D45-103B-418BCD928ED6}"/>
              </a:ext>
            </a:extLst>
          </p:cNvPr>
          <p:cNvGrpSpPr/>
          <p:nvPr/>
        </p:nvGrpSpPr>
        <p:grpSpPr>
          <a:xfrm>
            <a:off x="1063337" y="1113269"/>
            <a:ext cx="349133" cy="349163"/>
            <a:chOff x="3497300" y="3955025"/>
            <a:chExt cx="295375" cy="295400"/>
          </a:xfrm>
        </p:grpSpPr>
        <p:sp>
          <p:nvSpPr>
            <p:cNvPr id="5" name="Google Shape;8183;p57">
              <a:extLst>
                <a:ext uri="{FF2B5EF4-FFF2-40B4-BE49-F238E27FC236}">
                  <a16:creationId xmlns:a16="http://schemas.microsoft.com/office/drawing/2014/main" id="{66AAD467-4637-5BD0-76E9-DA26C9D28107}"/>
                </a:ext>
              </a:extLst>
            </p:cNvPr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8184;p57">
              <a:extLst>
                <a:ext uri="{FF2B5EF4-FFF2-40B4-BE49-F238E27FC236}">
                  <a16:creationId xmlns:a16="http://schemas.microsoft.com/office/drawing/2014/main" id="{0755B233-80D7-F605-8643-B7AACB7B8B07}"/>
                </a:ext>
              </a:extLst>
            </p:cNvPr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185;p57">
              <a:extLst>
                <a:ext uri="{FF2B5EF4-FFF2-40B4-BE49-F238E27FC236}">
                  <a16:creationId xmlns:a16="http://schemas.microsoft.com/office/drawing/2014/main" id="{273E7971-BCD3-6CD5-D544-22D4E8C9645E}"/>
                </a:ext>
              </a:extLst>
            </p:cNvPr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tx1">
                <a:alpha val="99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oogle Shape;9165;p59">
            <a:extLst>
              <a:ext uri="{FF2B5EF4-FFF2-40B4-BE49-F238E27FC236}">
                <a16:creationId xmlns:a16="http://schemas.microsoft.com/office/drawing/2014/main" id="{C3B0DDB4-209C-B68D-B781-4CD6A9B2D5AA}"/>
              </a:ext>
            </a:extLst>
          </p:cNvPr>
          <p:cNvGrpSpPr/>
          <p:nvPr/>
        </p:nvGrpSpPr>
        <p:grpSpPr>
          <a:xfrm>
            <a:off x="5042033" y="1162647"/>
            <a:ext cx="356205" cy="356205"/>
            <a:chOff x="-44512325" y="3176075"/>
            <a:chExt cx="300900" cy="300900"/>
          </a:xfrm>
        </p:grpSpPr>
        <p:sp>
          <p:nvSpPr>
            <p:cNvPr id="21" name="Google Shape;9166;p59">
              <a:extLst>
                <a:ext uri="{FF2B5EF4-FFF2-40B4-BE49-F238E27FC236}">
                  <a16:creationId xmlns:a16="http://schemas.microsoft.com/office/drawing/2014/main" id="{5EA8CC6B-B9A5-9BD1-5E37-52A7D764EAA3}"/>
                </a:ext>
              </a:extLst>
            </p:cNvPr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167;p59">
              <a:extLst>
                <a:ext uri="{FF2B5EF4-FFF2-40B4-BE49-F238E27FC236}">
                  <a16:creationId xmlns:a16="http://schemas.microsoft.com/office/drawing/2014/main" id="{9AA98CC2-3C28-F7BD-9F43-EB5E85A8B244}"/>
                </a:ext>
              </a:extLst>
            </p:cNvPr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9168;p59">
              <a:extLst>
                <a:ext uri="{FF2B5EF4-FFF2-40B4-BE49-F238E27FC236}">
                  <a16:creationId xmlns:a16="http://schemas.microsoft.com/office/drawing/2014/main" id="{2BCB400F-6A5D-DADD-CB42-03B57A8D9DCF}"/>
                </a:ext>
              </a:extLst>
            </p:cNvPr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" name="Google Shape;1890;p25">
            <a:extLst>
              <a:ext uri="{FF2B5EF4-FFF2-40B4-BE49-F238E27FC236}">
                <a16:creationId xmlns:a16="http://schemas.microsoft.com/office/drawing/2014/main" id="{A1A8FD85-808A-35CB-6464-433A7432560C}"/>
              </a:ext>
            </a:extLst>
          </p:cNvPr>
          <p:cNvSpPr txBox="1">
            <a:spLocks/>
          </p:cNvSpPr>
          <p:nvPr/>
        </p:nvSpPr>
        <p:spPr>
          <a:xfrm>
            <a:off x="8424000" y="4772098"/>
            <a:ext cx="732002" cy="376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Krub SemiBold"/>
                <a:ea typeface="Krub SemiBold"/>
                <a:cs typeface="Krub SemiBold"/>
                <a:sym typeface="Krub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pt-PT" sz="1400" dirty="0">
                <a:solidFill>
                  <a:schemeClr val="tx2"/>
                </a:solidFill>
              </a:rPr>
              <a:t>9/26</a:t>
            </a:r>
          </a:p>
        </p:txBody>
      </p:sp>
    </p:spTree>
    <p:extLst>
      <p:ext uri="{BB962C8B-B14F-4D97-AF65-F5344CB8AC3E}">
        <p14:creationId xmlns:p14="http://schemas.microsoft.com/office/powerpoint/2010/main" val="3883107101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in Finance Pitch Deck by Slidesgo">
  <a:themeElements>
    <a:clrScheme name="Simple Light">
      <a:dk1>
        <a:srgbClr val="3A19A4"/>
      </a:dk1>
      <a:lt1>
        <a:srgbClr val="EEEEFC"/>
      </a:lt1>
      <a:dk2>
        <a:srgbClr val="4C067A"/>
      </a:dk2>
      <a:lt2>
        <a:srgbClr val="AEB4EE"/>
      </a:lt2>
      <a:accent1>
        <a:srgbClr val="B66DF3"/>
      </a:accent1>
      <a:accent2>
        <a:srgbClr val="4E82F2"/>
      </a:accent2>
      <a:accent3>
        <a:srgbClr val="00F9DB"/>
      </a:accent3>
      <a:accent4>
        <a:srgbClr val="A2F26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3939</TotalTime>
  <Words>1465</Words>
  <Application>Microsoft Macintosh PowerPoint</Application>
  <PresentationFormat>Apresentação no Ecrã (16:9)</PresentationFormat>
  <Paragraphs>343</Paragraphs>
  <Slides>26</Slides>
  <Notes>11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38" baseType="lpstr">
      <vt:lpstr>Krub</vt:lpstr>
      <vt:lpstr>Arial</vt:lpstr>
      <vt:lpstr>DM Sans</vt:lpstr>
      <vt:lpstr>Schibsted Grotesk Medium</vt:lpstr>
      <vt:lpstr>Krub SemiBold</vt:lpstr>
      <vt:lpstr>Krub Medium</vt:lpstr>
      <vt:lpstr>Raleway</vt:lpstr>
      <vt:lpstr>DM Sans Medium</vt:lpstr>
      <vt:lpstr>Wingdings</vt:lpstr>
      <vt:lpstr>Calibri</vt:lpstr>
      <vt:lpstr>Open Sans</vt:lpstr>
      <vt:lpstr>Artificial Intelligence in Finance Pitch Deck by Slidesgo</vt:lpstr>
      <vt:lpstr>Redes Neuronais para Previsão de Preços de Ações</vt:lpstr>
      <vt:lpstr>Conteúdos</vt:lpstr>
      <vt:lpstr>Introdução &amp; Teoria</vt:lpstr>
      <vt:lpstr>Mercado de Ações</vt:lpstr>
      <vt:lpstr>Justificação</vt:lpstr>
      <vt:lpstr>Revisão de Artigos</vt:lpstr>
      <vt:lpstr>Pesquisas</vt:lpstr>
      <vt:lpstr>Filtração</vt:lpstr>
      <vt:lpstr>Análise</vt:lpstr>
      <vt:lpstr>Direção da Investigação</vt:lpstr>
      <vt:lpstr>Metodologia</vt:lpstr>
      <vt:lpstr>Construção do Dataset</vt:lpstr>
      <vt:lpstr>Exploração de Dados: Temporais</vt:lpstr>
      <vt:lpstr>Exploração de Dados: Ações</vt:lpstr>
      <vt:lpstr>PreProcessamento de Dados</vt:lpstr>
      <vt:lpstr>1ª Fase de Modelagem</vt:lpstr>
      <vt:lpstr>2ª Fase de Modelagem</vt:lpstr>
      <vt:lpstr>3ª Fase de Modelagem</vt:lpstr>
      <vt:lpstr>Resultados</vt:lpstr>
      <vt:lpstr>1ª Fase de Modelagem</vt:lpstr>
      <vt:lpstr>2ª Fase de Modelagem</vt:lpstr>
      <vt:lpstr>3ª Fase de Modelagem</vt:lpstr>
      <vt:lpstr>Conclusão</vt:lpstr>
      <vt:lpstr>Resumo</vt:lpstr>
      <vt:lpstr>Trabalho Futuro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Pedro Alexandre Sampaio Costa Leite</cp:lastModifiedBy>
  <cp:revision>48</cp:revision>
  <dcterms:modified xsi:type="dcterms:W3CDTF">2025-11-14T11:52:45Z</dcterms:modified>
</cp:coreProperties>
</file>